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1"/>
  </p:notesMasterIdLst>
  <p:sldIdLst>
    <p:sldId id="256" r:id="rId2"/>
    <p:sldId id="328" r:id="rId3"/>
    <p:sldId id="261" r:id="rId4"/>
    <p:sldId id="310" r:id="rId5"/>
    <p:sldId id="287" r:id="rId6"/>
    <p:sldId id="311" r:id="rId7"/>
    <p:sldId id="312" r:id="rId8"/>
    <p:sldId id="348" r:id="rId9"/>
    <p:sldId id="349" r:id="rId10"/>
    <p:sldId id="350" r:id="rId11"/>
    <p:sldId id="351" r:id="rId12"/>
    <p:sldId id="352" r:id="rId13"/>
    <p:sldId id="317" r:id="rId14"/>
    <p:sldId id="344" r:id="rId15"/>
    <p:sldId id="384" r:id="rId16"/>
    <p:sldId id="353" r:id="rId17"/>
    <p:sldId id="354" r:id="rId18"/>
    <p:sldId id="268" r:id="rId19"/>
    <p:sldId id="370" r:id="rId20"/>
    <p:sldId id="358" r:id="rId21"/>
    <p:sldId id="382" r:id="rId22"/>
    <p:sldId id="380" r:id="rId23"/>
    <p:sldId id="359" r:id="rId24"/>
    <p:sldId id="364" r:id="rId25"/>
    <p:sldId id="360" r:id="rId26"/>
    <p:sldId id="374" r:id="rId27"/>
    <p:sldId id="375" r:id="rId28"/>
    <p:sldId id="376" r:id="rId29"/>
    <p:sldId id="378" r:id="rId30"/>
  </p:sldIdLst>
  <p:sldSz cx="12192000" cy="6858000"/>
  <p:notesSz cx="6858000" cy="9144000"/>
  <p:embeddedFontLst>
    <p:embeddedFont>
      <p:font typeface="仓耳玄三M W05" panose="020B0604020202020204" charset="-122"/>
      <p:regular r:id="rId32"/>
    </p:embeddedFont>
    <p:embeddedFont>
      <p:font typeface="Bahnschrift" panose="020B0502040204020203" pitchFamily="34" charset="0"/>
      <p:regular r:id="rId33"/>
      <p:bold r:id="rId34"/>
    </p:embeddedFont>
    <p:embeddedFont>
      <p:font typeface="DengXian" panose="02010600030101010101" pitchFamily="2" charset="-122"/>
      <p:regular r:id="rId35"/>
      <p:bold r:id="rId36"/>
    </p:embeddedFont>
    <p:embeddedFont>
      <p:font typeface="DengXian Light" panose="02010600030101010101" pitchFamily="2" charset="-122"/>
      <p:regular r:id="rId37"/>
    </p:embeddedFont>
    <p:embeddedFont>
      <p:font typeface="Poppins" panose="00000500000000000000" pitchFamily="2" charset="0"/>
      <p:regular r:id="rId38"/>
      <p:bold r:id="rId39"/>
      <p:italic r:id="rId40"/>
      <p:boldItalic r:id="rId4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FD5EA"/>
    <a:srgbClr val="E9EBF5"/>
    <a:srgbClr val="F2F2F2"/>
    <a:srgbClr val="C351F7"/>
    <a:srgbClr val="2C60F6"/>
    <a:srgbClr val="DFD7C0"/>
    <a:srgbClr val="E6E6E6"/>
    <a:srgbClr val="065494"/>
    <a:srgbClr val="1E94F6"/>
    <a:srgbClr val="2659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4673" autoAdjust="0"/>
  </p:normalViewPr>
  <p:slideViewPr>
    <p:cSldViewPr snapToGrid="0">
      <p:cViewPr varScale="1">
        <p:scale>
          <a:sx n="69" d="100"/>
          <a:sy n="69" d="100"/>
        </p:scale>
        <p:origin x="1157" y="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33828A-6048-4C9B-8267-E948BC93173E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7B265F-EE4A-439E-838F-7AE7257544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2210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7B265F-EE4A-439E-838F-7AE7257544C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2996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B265F-EE4A-439E-838F-7AE7257544C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8091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B265F-EE4A-439E-838F-7AE7257544C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88525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Hình ảnh của Bản chiế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Chỗ dành sẵn cho Ghi chú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hỗ dành sẵn cho Số hiệu Bản chiế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7B265F-EE4A-439E-838F-7AE7257544C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9240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B8DAE7-9EAE-4E30-B125-A5CB5AEB03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9182324-516B-4E14-8564-6A1374314D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9CEC34-1BC4-4B17-9A5E-42F026773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02CFBA-C476-466C-B708-125277AE5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C7FE6D-AF23-4B50-9564-4050219E3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601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2F3633-8FA6-48BB-884E-2642E6096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BF8C9CA-A142-4D06-8516-54633DFCC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865548-6A6E-40E3-B0A4-34206BAE0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83EE0C-B6A3-4E71-AD7B-8B6428FB4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14A7546-F2E2-4F93-BB8E-1C4D7E683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7209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F4A1444-54EE-449E-AE43-200906031C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65C7C77-4119-4F1C-997B-72A1FFEC40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89559B-DBFE-4C7F-90AC-392744956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8821B9-F7CF-4D0F-8FA5-1291539EF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F7B56A-DA48-4C90-89CA-1A9DB23B8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5393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A512CF-76E0-418A-8ABF-320959CC7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60C86A-9026-4F16-93E9-161F177B1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588092-8241-4524-874C-335A42B26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EE7A5C-1904-4F8A-B8F3-BDE639904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393068-D299-4574-8CE7-89E765439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9851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3D4C88-DAA7-4A7F-8C8F-06983CF4C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99DCEF6-7912-48AA-B6EF-E2EB73AA9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F38EE7-7DC3-4CFB-967F-7DC320DF5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A8AE2-A6DD-45E5-830D-0FBD31101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04C05E-0974-4709-A762-19C856D9E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509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C620CA-54D2-461B-9B77-4C3AF95F7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8A5AA0-DB3C-44BC-A48E-BCD3686BA6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5E10C86-1149-447F-877B-174ED7B5B5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9B014E-2229-40CE-A2F3-9D0AAFAD0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B16002-EFC8-47EB-BE39-2393F737F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2244148-B7B6-4C2F-9B77-02F488625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088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F8255A-158F-45A2-9E2C-DCBDA6716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C2574E1-B8EA-4E14-941D-A31D5F4768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D548F42-AE62-4986-9D4A-35D9EA79B3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1DC9CA6-9CE6-425F-878B-C263784361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6D327BE-FA60-4CE0-BC09-988F83E924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AEC6590-F48B-4291-8E6C-5EAEA7168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9F50ADC-A252-4AE1-97AD-C6595E09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939DDEF-8247-4692-A6CE-7741D5428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928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9045D9-0C6F-4951-AEA0-0194F2B62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60FC988-F6C5-422F-9D03-A85EB162D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56EC721-EA44-4495-8BBA-C87D6E079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016D22B-2023-455F-9493-55964E711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16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C728E22-4ABA-46C3-BBE0-686A88F42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11542D4-B540-4E96-9822-E95A2F1D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37E1A9F-2330-427E-A948-D8A4A33A2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086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93FE01-43DC-4DE1-983C-3C9901FA1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14EC21-2BFD-4B2A-AB2F-BC1033CD0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F20E58-2914-475D-8C94-2079B5FE62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87C7B3B-1C56-4399-831B-589A5D3D4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7B9724-9FF3-41FF-9B80-3C86F8FC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74FA171-5D6F-4B2C-A080-C905EDC93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111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F59EF5-CBE8-4A38-81E8-09A7EAF61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3C71CEA-296C-4DD5-BEC0-B007F4BBAD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EEE151E-6F8A-4F82-BA90-30EED245F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88CC816-BA2D-4FD2-B620-D8B24D097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C667468-EF85-481D-B24E-877B72A20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318553-6954-4884-B753-DAA6E190B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9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8CAFC30-6E80-464F-ACF1-093F9855B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A5E0A6-3760-4685-B1E9-86542F187F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D84018-AAE1-4A33-BE3A-593864612B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78C617-5403-487F-8A27-5B17DD0F5298}" type="datetimeFigureOut">
              <a:rPr lang="zh-CN" altLang="en-US" smtClean="0"/>
              <a:t>2023/12/15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578165-DC21-446C-AD34-307B3EF402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7A9924A-AEF4-43F2-8F8E-480411E715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3784F-A091-4DC7-85B7-E414DBA8EB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8814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14:window dir="vert"/>
      </p:transition>
    </mc:Choice>
    <mc:Fallback xmlns=""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emf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9.png"/><Relationship Id="rId7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9.png"/><Relationship Id="rId7" Type="http://schemas.openxmlformats.org/officeDocument/2006/relationships/image" Target="../media/image30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jp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9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0305B1-6817-4E48-B217-61D8600741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-2443"/>
            <a:ext cx="12180722" cy="68580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F382834D-DEBD-442C-BF51-33D4A45072FC}"/>
              </a:ext>
            </a:extLst>
          </p:cNvPr>
          <p:cNvSpPr/>
          <p:nvPr/>
        </p:nvSpPr>
        <p:spPr>
          <a:xfrm>
            <a:off x="23084" y="-135222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AB968ED-526E-4452-89E9-DA7AF24AC4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77091">
            <a:off x="10591577" y="4899293"/>
            <a:ext cx="974732" cy="173099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F438876-30CB-4D00-BE40-BE0FE029F0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677" y="5289649"/>
            <a:ext cx="1561666" cy="156809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ED6C760-6B30-46AF-A6FB-A6208A89F7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862" y="237230"/>
            <a:ext cx="1424228" cy="1237504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32524106-394E-4111-B4BE-01488639B1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04324" y="1093039"/>
            <a:ext cx="390525" cy="36195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1AC01C0-50AE-466F-BCBC-26E95BE465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60" y="4667250"/>
            <a:ext cx="405665" cy="358250"/>
          </a:xfrm>
          <a:prstGeom prst="rect">
            <a:avLst/>
          </a:prstGeom>
        </p:spPr>
      </p:pic>
      <p:sp>
        <p:nvSpPr>
          <p:cNvPr id="31" name="标题 1">
            <a:extLst>
              <a:ext uri="{FF2B5EF4-FFF2-40B4-BE49-F238E27FC236}">
                <a16:creationId xmlns:a16="http://schemas.microsoft.com/office/drawing/2014/main" id="{093D7B79-DB9E-47A8-8BAA-FA6DEE50E514}"/>
              </a:ext>
            </a:extLst>
          </p:cNvPr>
          <p:cNvSpPr txBox="1">
            <a:spLocks/>
          </p:cNvSpPr>
          <p:nvPr/>
        </p:nvSpPr>
        <p:spPr>
          <a:xfrm>
            <a:off x="1633716" y="1369111"/>
            <a:ext cx="8942009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altLang="zh-CN" b="1" dirty="0">
                <a:solidFill>
                  <a:schemeClr val="bg1"/>
                </a:solidFill>
                <a:effectLst>
                  <a:outerShdw blurRad="101600" dist="76200" dir="2700000" algn="tl" rotWithShape="0">
                    <a:srgbClr val="065494"/>
                  </a:outerShdw>
                </a:effectLst>
                <a:latin typeface="Bahnschrift" panose="020B0502040204020203" pitchFamily="34" charset="0"/>
                <a:ea typeface="南构黄年虎楷书" panose="00020600040101010101" pitchFamily="18" charset="-122"/>
              </a:rPr>
              <a:t>Nhóm 8 </a:t>
            </a:r>
            <a:endParaRPr lang="zh-CN" altLang="en-US" b="1" dirty="0">
              <a:solidFill>
                <a:schemeClr val="bg1"/>
              </a:solidFill>
              <a:effectLst>
                <a:outerShdw blurRad="101600" dist="76200" dir="2700000" algn="tl" rotWithShape="0">
                  <a:srgbClr val="065494"/>
                </a:outerShdw>
              </a:effectLst>
              <a:latin typeface="Bahnschrift" panose="020B0502040204020203" pitchFamily="34" charset="0"/>
              <a:ea typeface="南构黄年虎楷书" panose="00020600040101010101" pitchFamily="18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AD2CB30-ECBC-4C79-B294-5FED3F41DB3D}"/>
              </a:ext>
            </a:extLst>
          </p:cNvPr>
          <p:cNvSpPr txBox="1"/>
          <p:nvPr/>
        </p:nvSpPr>
        <p:spPr>
          <a:xfrm>
            <a:off x="2177592" y="2816017"/>
            <a:ext cx="831725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20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32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HỆ THỐNG QUẢN LÝ LƯƠNG SẢN PHẨM</a:t>
            </a:r>
            <a:endParaRPr lang="vi-VN" sz="3200" b="1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61152A9C-3492-4B79-A4F8-466C79736673}"/>
              </a:ext>
            </a:extLst>
          </p:cNvPr>
          <p:cNvSpPr txBox="1"/>
          <p:nvPr/>
        </p:nvSpPr>
        <p:spPr>
          <a:xfrm>
            <a:off x="3538331" y="4190313"/>
            <a:ext cx="47882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spc="600" dirty="0">
                <a:solidFill>
                  <a:schemeClr val="bg1"/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GVHD : </a:t>
            </a:r>
            <a:r>
              <a:rPr lang="en-US" altLang="en-GB" sz="2000" spc="600" dirty="0" err="1">
                <a:solidFill>
                  <a:schemeClr val="bg1"/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Trần</a:t>
            </a:r>
            <a:r>
              <a:rPr lang="en-US" altLang="en-GB" sz="2000" spc="600" dirty="0">
                <a:solidFill>
                  <a:schemeClr val="bg1"/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 </a:t>
            </a:r>
            <a:r>
              <a:rPr lang="en-US" altLang="en-GB" sz="2000" spc="600" dirty="0" err="1">
                <a:solidFill>
                  <a:schemeClr val="bg1"/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Thị</a:t>
            </a:r>
            <a:r>
              <a:rPr lang="en-US" altLang="en-GB" sz="2000" spc="600" dirty="0">
                <a:solidFill>
                  <a:schemeClr val="bg1"/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 Anh </a:t>
            </a:r>
            <a:r>
              <a:rPr lang="en-US" altLang="en-GB" sz="2000" spc="600" dirty="0" err="1">
                <a:solidFill>
                  <a:schemeClr val="bg1"/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Thi</a:t>
            </a:r>
            <a:endParaRPr lang="zh-CN" altLang="en-US" sz="2000" spc="600" dirty="0">
              <a:solidFill>
                <a:schemeClr val="bg1"/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81A40F8-A216-A4F8-90EE-312E6FD238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825" y="52138"/>
            <a:ext cx="4026351" cy="1755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315;p42">
            <a:extLst>
              <a:ext uri="{FF2B5EF4-FFF2-40B4-BE49-F238E27FC236}">
                <a16:creationId xmlns:a16="http://schemas.microsoft.com/office/drawing/2014/main" id="{C53DDF0C-79F9-22D5-66B1-5795D494C4DB}"/>
              </a:ext>
            </a:extLst>
          </p:cNvPr>
          <p:cNvSpPr txBox="1"/>
          <p:nvPr/>
        </p:nvSpPr>
        <p:spPr>
          <a:xfrm>
            <a:off x="5235764" y="5339126"/>
            <a:ext cx="5418238" cy="110998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16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 panose="00000500000000000000"/>
              <a:buNone/>
              <a:defRPr sz="2800" b="0" i="0" u="none" strike="noStrike" cap="none">
                <a:solidFill>
                  <a:schemeClr val="dk1"/>
                </a:solidFill>
                <a:latin typeface="Poppins" panose="00000500000000000000"/>
                <a:ea typeface="Poppins" panose="00000500000000000000"/>
                <a:cs typeface="Poppins" panose="00000500000000000000"/>
                <a:sym typeface="Poppins" panose="00000500000000000000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GB" sz="2000" spc="600" dirty="0">
                <a:solidFill>
                  <a:schemeClr val="bg1"/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Vũ Nguyễn Minh Đức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GB" sz="2000" spc="600" dirty="0">
                <a:solidFill>
                  <a:schemeClr val="bg1"/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Hà Mạnh Hưng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GB" sz="2000" spc="600" dirty="0">
                <a:solidFill>
                  <a:schemeClr val="bg1"/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Đinh Thiện Quang</a:t>
            </a: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vi-VN" altLang="en-GB" sz="2000" spc="600" dirty="0">
                <a:solidFill>
                  <a:schemeClr val="bg1"/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Hoàng Công Khánh Quang</a:t>
            </a:r>
            <a:endParaRPr lang="en-US" altLang="en-GB" sz="2000" spc="600" dirty="0">
              <a:solidFill>
                <a:schemeClr val="bg1"/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1342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0" y="-104172"/>
            <a:ext cx="12192000" cy="99627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AD30F603-2C38-450E-A0B3-0882D23A5499}"/>
              </a:ext>
            </a:extLst>
          </p:cNvPr>
          <p:cNvSpPr txBox="1"/>
          <p:nvPr/>
        </p:nvSpPr>
        <p:spPr>
          <a:xfrm>
            <a:off x="1993900" y="38798"/>
            <a:ext cx="8445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UC </a:t>
            </a:r>
            <a:r>
              <a:rPr lang="vi-VN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Tính lương thợ làm đàn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EEC710-5C7A-410B-8787-DABCBF6917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14500" y="1099239"/>
            <a:ext cx="4915586" cy="49060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5FC74E-A8E5-B56E-61E8-DC5274A97CB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119" y="2027123"/>
            <a:ext cx="5029902" cy="217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95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0" y="0"/>
            <a:ext cx="12192000" cy="7755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AD30F603-2C38-450E-A0B3-0882D23A5499}"/>
              </a:ext>
            </a:extLst>
          </p:cNvPr>
          <p:cNvSpPr txBox="1"/>
          <p:nvPr/>
        </p:nvSpPr>
        <p:spPr>
          <a:xfrm>
            <a:off x="1993900" y="38798"/>
            <a:ext cx="8445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Activity </a:t>
            </a:r>
            <a:r>
              <a:rPr lang="vi-VN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Tính lương thợ làm đàn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FD3975-6666-3AE6-14E9-8169EA0DB1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1618" y="1164660"/>
            <a:ext cx="9309384" cy="480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132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0" y="0"/>
            <a:ext cx="327324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AD30F603-2C38-450E-A0B3-0882D23A5499}"/>
              </a:ext>
            </a:extLst>
          </p:cNvPr>
          <p:cNvSpPr txBox="1"/>
          <p:nvPr/>
        </p:nvSpPr>
        <p:spPr>
          <a:xfrm>
            <a:off x="-119863" y="2331409"/>
            <a:ext cx="339310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Sequence </a:t>
            </a:r>
            <a:r>
              <a:rPr lang="vi-VN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Tính lương thợ làm đàn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7DCBD83-8AA1-BC24-FB07-9486735A9B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7150" y="0"/>
            <a:ext cx="7423756" cy="6880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052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0305B1-6817-4E48-B217-61D860074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3" name="矩形: 单圆角 2">
            <a:extLst>
              <a:ext uri="{FF2B5EF4-FFF2-40B4-BE49-F238E27FC236}">
                <a16:creationId xmlns:a16="http://schemas.microsoft.com/office/drawing/2014/main" id="{7D13D3D2-0F90-4214-90B0-C7030C61FECA}"/>
              </a:ext>
            </a:extLst>
          </p:cNvPr>
          <p:cNvSpPr/>
          <p:nvPr/>
        </p:nvSpPr>
        <p:spPr>
          <a:xfrm>
            <a:off x="1128096" y="1054100"/>
            <a:ext cx="9997104" cy="4709285"/>
          </a:xfrm>
          <a:prstGeom prst="round1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27976FC-2B4A-434C-B726-161FA482105C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382834D-DEBD-442C-BF51-33D4A45072FC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AB968ED-526E-4452-89E9-DA7AF24AC4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77091">
            <a:off x="10591577" y="4899293"/>
            <a:ext cx="974732" cy="173099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F438876-30CB-4D00-BE40-BE0FE029F0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88" y="4742599"/>
            <a:ext cx="1561666" cy="156809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ED6C760-6B30-46AF-A6FB-A6208A89F7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3941" y="1001406"/>
            <a:ext cx="1424228" cy="123750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1AC01C0-50AE-466F-BCBC-26E95BE465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761" y="4366311"/>
            <a:ext cx="405665" cy="358250"/>
          </a:xfrm>
          <a:prstGeom prst="rect">
            <a:avLst/>
          </a:prstGeom>
        </p:spPr>
      </p:pic>
      <p:sp>
        <p:nvSpPr>
          <p:cNvPr id="24" name="文本框 23">
            <a:extLst>
              <a:ext uri="{FF2B5EF4-FFF2-40B4-BE49-F238E27FC236}">
                <a16:creationId xmlns:a16="http://schemas.microsoft.com/office/drawing/2014/main" id="{E0DFA9FE-8145-4C0F-8278-B71DD2A341FD}"/>
              </a:ext>
            </a:extLst>
          </p:cNvPr>
          <p:cNvSpPr txBox="1"/>
          <p:nvPr/>
        </p:nvSpPr>
        <p:spPr>
          <a:xfrm>
            <a:off x="2301490" y="4259982"/>
            <a:ext cx="7609938" cy="33092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ts val="2000"/>
              </a:lnSpc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</a:defRPr>
            </a:lvl1pPr>
          </a:lstStyle>
          <a:p>
            <a:pPr algn="ctr"/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59BBC80-2FA8-4B88-AA37-3D9E16716320}"/>
              </a:ext>
            </a:extLst>
          </p:cNvPr>
          <p:cNvSpPr txBox="1"/>
          <p:nvPr/>
        </p:nvSpPr>
        <p:spPr>
          <a:xfrm>
            <a:off x="4346971" y="3276527"/>
            <a:ext cx="35267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Thiết kế</a:t>
            </a:r>
            <a:endParaRPr lang="zh-CN" altLang="en-US" sz="48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D439FA5A-EE8F-4849-834D-A52CD9A1B4CD}"/>
              </a:ext>
            </a:extLst>
          </p:cNvPr>
          <p:cNvSpPr txBox="1">
            <a:spLocks/>
          </p:cNvSpPr>
          <p:nvPr/>
        </p:nvSpPr>
        <p:spPr>
          <a:xfrm>
            <a:off x="4381637" y="2641968"/>
            <a:ext cx="3477462" cy="8016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3900" dirty="0">
                <a:solidFill>
                  <a:schemeClr val="bg1">
                    <a:alpha val="81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03</a:t>
            </a:r>
            <a:endParaRPr lang="zh-CN" altLang="en-US" sz="13900" dirty="0">
              <a:solidFill>
                <a:schemeClr val="bg1">
                  <a:alpha val="81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23640C7-9BF8-41C7-98DD-38ED17B03D42}"/>
              </a:ext>
            </a:extLst>
          </p:cNvPr>
          <p:cNvSpPr txBox="1"/>
          <p:nvPr/>
        </p:nvSpPr>
        <p:spPr>
          <a:xfrm>
            <a:off x="3584449" y="1979322"/>
            <a:ext cx="544833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spc="30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PHASE </a:t>
            </a:r>
            <a:r>
              <a:rPr lang="en-US" altLang="zh-CN" sz="4800" spc="3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THREE</a:t>
            </a:r>
            <a:endParaRPr lang="zh-CN" altLang="en-US" sz="4800" spc="3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728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254821-E236-661F-970D-C78BC95F08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7240" y="43899"/>
            <a:ext cx="9183548" cy="6770197"/>
          </a:xfrm>
          <a:prstGeom prst="rect">
            <a:avLst/>
          </a:prstGeom>
        </p:spPr>
      </p:pic>
      <p:sp>
        <p:nvSpPr>
          <p:cNvPr id="3" name="矩形 16">
            <a:extLst>
              <a:ext uri="{FF2B5EF4-FFF2-40B4-BE49-F238E27FC236}">
                <a16:creationId xmlns:a16="http://schemas.microsoft.com/office/drawing/2014/main" id="{E7D1F3F1-D124-F5A3-F818-6353588B7467}"/>
              </a:ext>
            </a:extLst>
          </p:cNvPr>
          <p:cNvSpPr/>
          <p:nvPr/>
        </p:nvSpPr>
        <p:spPr>
          <a:xfrm>
            <a:off x="0" y="0"/>
            <a:ext cx="236123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18">
            <a:extLst>
              <a:ext uri="{FF2B5EF4-FFF2-40B4-BE49-F238E27FC236}">
                <a16:creationId xmlns:a16="http://schemas.microsoft.com/office/drawing/2014/main" id="{EAB59A89-3BF7-D0A7-CFE8-B6E1FB960995}"/>
              </a:ext>
            </a:extLst>
          </p:cNvPr>
          <p:cNvSpPr txBox="1"/>
          <p:nvPr/>
        </p:nvSpPr>
        <p:spPr>
          <a:xfrm>
            <a:off x="-575869" y="2828834"/>
            <a:ext cx="33931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3600" b="1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Class</a:t>
            </a:r>
            <a:endParaRPr lang="vi-VN" altLang="zh-CN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  <a:p>
            <a:pPr algn="ctr"/>
            <a:r>
              <a:rPr lang="vi-VN" altLang="zh-CN" sz="3600" b="1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diagram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806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16">
            <a:extLst>
              <a:ext uri="{FF2B5EF4-FFF2-40B4-BE49-F238E27FC236}">
                <a16:creationId xmlns:a16="http://schemas.microsoft.com/office/drawing/2014/main" id="{E7D1F3F1-D124-F5A3-F818-6353588B7467}"/>
              </a:ext>
            </a:extLst>
          </p:cNvPr>
          <p:cNvSpPr/>
          <p:nvPr/>
        </p:nvSpPr>
        <p:spPr>
          <a:xfrm>
            <a:off x="0" y="0"/>
            <a:ext cx="236123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18">
            <a:extLst>
              <a:ext uri="{FF2B5EF4-FFF2-40B4-BE49-F238E27FC236}">
                <a16:creationId xmlns:a16="http://schemas.microsoft.com/office/drawing/2014/main" id="{EAB59A89-3BF7-D0A7-CFE8-B6E1FB960995}"/>
              </a:ext>
            </a:extLst>
          </p:cNvPr>
          <p:cNvSpPr txBox="1"/>
          <p:nvPr/>
        </p:nvSpPr>
        <p:spPr>
          <a:xfrm>
            <a:off x="-575869" y="2828834"/>
            <a:ext cx="33931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EER</a:t>
            </a:r>
          </a:p>
          <a:p>
            <a:pPr algn="ctr"/>
            <a:r>
              <a:rPr lang="vi-VN" altLang="zh-CN" sz="3600" b="1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diagram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6" name="Picture 5" descr="A diagram of a diagram&#10;&#10;Description automatically generated">
            <a:extLst>
              <a:ext uri="{FF2B5EF4-FFF2-40B4-BE49-F238E27FC236}">
                <a16:creationId xmlns:a16="http://schemas.microsoft.com/office/drawing/2014/main" id="{10BB64C7-66F2-4A6A-E708-863AE6F6211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5287" y="737873"/>
            <a:ext cx="9457022" cy="5099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98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16">
            <a:extLst>
              <a:ext uri="{FF2B5EF4-FFF2-40B4-BE49-F238E27FC236}">
                <a16:creationId xmlns:a16="http://schemas.microsoft.com/office/drawing/2014/main" id="{E7D1F3F1-D124-F5A3-F818-6353588B7467}"/>
              </a:ext>
            </a:extLst>
          </p:cNvPr>
          <p:cNvSpPr/>
          <p:nvPr/>
        </p:nvSpPr>
        <p:spPr>
          <a:xfrm>
            <a:off x="0" y="0"/>
            <a:ext cx="236123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18">
            <a:extLst>
              <a:ext uri="{FF2B5EF4-FFF2-40B4-BE49-F238E27FC236}">
                <a16:creationId xmlns:a16="http://schemas.microsoft.com/office/drawing/2014/main" id="{EAB59A89-3BF7-D0A7-CFE8-B6E1FB960995}"/>
              </a:ext>
            </a:extLst>
          </p:cNvPr>
          <p:cNvSpPr txBox="1"/>
          <p:nvPr/>
        </p:nvSpPr>
        <p:spPr>
          <a:xfrm>
            <a:off x="-575869" y="2828834"/>
            <a:ext cx="33931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3600" b="1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Database</a:t>
            </a:r>
            <a:endParaRPr lang="vi-VN" altLang="zh-CN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  <a:p>
            <a:pPr algn="ctr"/>
            <a:r>
              <a:rPr lang="vi-VN" altLang="zh-CN" sz="3600" b="1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diagram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943A27-E070-A013-6361-83F73C4CD4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373" y="30893"/>
            <a:ext cx="8324849" cy="68271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3407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16">
            <a:extLst>
              <a:ext uri="{FF2B5EF4-FFF2-40B4-BE49-F238E27FC236}">
                <a16:creationId xmlns:a16="http://schemas.microsoft.com/office/drawing/2014/main" id="{E7D1F3F1-D124-F5A3-F818-6353588B7467}"/>
              </a:ext>
            </a:extLst>
          </p:cNvPr>
          <p:cNvSpPr/>
          <p:nvPr/>
        </p:nvSpPr>
        <p:spPr>
          <a:xfrm>
            <a:off x="0" y="0"/>
            <a:ext cx="236123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18">
            <a:extLst>
              <a:ext uri="{FF2B5EF4-FFF2-40B4-BE49-F238E27FC236}">
                <a16:creationId xmlns:a16="http://schemas.microsoft.com/office/drawing/2014/main" id="{EAB59A89-3BF7-D0A7-CFE8-B6E1FB960995}"/>
              </a:ext>
            </a:extLst>
          </p:cNvPr>
          <p:cNvSpPr txBox="1"/>
          <p:nvPr/>
        </p:nvSpPr>
        <p:spPr>
          <a:xfrm>
            <a:off x="-575869" y="2828834"/>
            <a:ext cx="339310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3600" b="1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Screen</a:t>
            </a:r>
            <a:endParaRPr lang="vi-VN" altLang="zh-CN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  <a:p>
            <a:pPr algn="ctr"/>
            <a:r>
              <a:rPr lang="vi-VN" altLang="zh-CN" sz="3600" b="1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flow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6" name="Image0.png">
            <a:extLst>
              <a:ext uri="{FF2B5EF4-FFF2-40B4-BE49-F238E27FC236}">
                <a16:creationId xmlns:a16="http://schemas.microsoft.com/office/drawing/2014/main" id="{D3E2A9DC-9742-FD01-4BDF-AA698499DC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46462" y="4643"/>
            <a:ext cx="7541143" cy="685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70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0305B1-6817-4E48-B217-61D860074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3" name="矩形: 单圆角 2">
            <a:extLst>
              <a:ext uri="{FF2B5EF4-FFF2-40B4-BE49-F238E27FC236}">
                <a16:creationId xmlns:a16="http://schemas.microsoft.com/office/drawing/2014/main" id="{7D13D3D2-0F90-4214-90B0-C7030C61FECA}"/>
              </a:ext>
            </a:extLst>
          </p:cNvPr>
          <p:cNvSpPr/>
          <p:nvPr/>
        </p:nvSpPr>
        <p:spPr>
          <a:xfrm>
            <a:off x="1128096" y="1054100"/>
            <a:ext cx="9997104" cy="4709285"/>
          </a:xfrm>
          <a:prstGeom prst="round1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27976FC-2B4A-434C-B726-161FA482105C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382834D-DEBD-442C-BF51-33D4A45072FC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AB968ED-526E-4452-89E9-DA7AF24AC4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77091">
            <a:off x="10591577" y="4899293"/>
            <a:ext cx="974732" cy="173099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F438876-30CB-4D00-BE40-BE0FE029F0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88" y="4742599"/>
            <a:ext cx="1561666" cy="156809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ED6C760-6B30-46AF-A6FB-A6208A89F7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3941" y="1001406"/>
            <a:ext cx="1424228" cy="123750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1AC01C0-50AE-466F-BCBC-26E95BE465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761" y="4366311"/>
            <a:ext cx="405665" cy="3582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59BBC80-2FA8-4B88-AA37-3D9E16716320}"/>
              </a:ext>
            </a:extLst>
          </p:cNvPr>
          <p:cNvSpPr txBox="1"/>
          <p:nvPr/>
        </p:nvSpPr>
        <p:spPr>
          <a:xfrm>
            <a:off x="2689763" y="3249857"/>
            <a:ext cx="68897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4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Hiện thực ứng dụng</a:t>
            </a:r>
            <a:endParaRPr lang="zh-CN" altLang="en-US" sz="48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D439FA5A-EE8F-4849-834D-A52CD9A1B4CD}"/>
              </a:ext>
            </a:extLst>
          </p:cNvPr>
          <p:cNvSpPr txBox="1">
            <a:spLocks/>
          </p:cNvSpPr>
          <p:nvPr/>
        </p:nvSpPr>
        <p:spPr>
          <a:xfrm>
            <a:off x="4381637" y="2641968"/>
            <a:ext cx="3477462" cy="8016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3900" dirty="0">
                <a:solidFill>
                  <a:schemeClr val="bg1">
                    <a:alpha val="81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04</a:t>
            </a:r>
            <a:endParaRPr lang="zh-CN" altLang="en-US" sz="13900" dirty="0">
              <a:solidFill>
                <a:schemeClr val="bg1">
                  <a:alpha val="81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23640C7-9BF8-41C7-98DD-38ED17B03D42}"/>
              </a:ext>
            </a:extLst>
          </p:cNvPr>
          <p:cNvSpPr txBox="1"/>
          <p:nvPr/>
        </p:nvSpPr>
        <p:spPr>
          <a:xfrm>
            <a:off x="3960587" y="1979322"/>
            <a:ext cx="42937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spc="30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PHASE </a:t>
            </a:r>
            <a:r>
              <a:rPr lang="en-US" altLang="zh-CN" sz="4800" spc="3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FOUR</a:t>
            </a:r>
            <a:endParaRPr lang="zh-CN" altLang="en-US" sz="4800" spc="3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2187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5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6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Nhom11_PTUD_LuongSP">
            <a:hlinkClick r:id="" action="ppaction://media"/>
            <a:extLst>
              <a:ext uri="{FF2B5EF4-FFF2-40B4-BE49-F238E27FC236}">
                <a16:creationId xmlns:a16="http://schemas.microsoft.com/office/drawing/2014/main" id="{3B17B56A-C70E-4B2D-63A6-15FEC21CBD5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51658" end="323819.680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165100"/>
            <a:ext cx="12192000" cy="652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865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1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A6AF902-08F0-42B4-BB31-EAC27C65C3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8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08D29BBD-773B-4FA3-8DE4-16C3E4563479}"/>
              </a:ext>
            </a:extLst>
          </p:cNvPr>
          <p:cNvSpPr/>
          <p:nvPr/>
        </p:nvSpPr>
        <p:spPr>
          <a:xfrm>
            <a:off x="0" y="393585"/>
            <a:ext cx="12192000" cy="618172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F5B4903F-B69A-4535-A4F2-10B24A4CEF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719" y="403580"/>
            <a:ext cx="1282896" cy="128817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984F090-C158-44E1-8876-572968F340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5871">
            <a:off x="685150" y="2272311"/>
            <a:ext cx="1283335" cy="1115083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5C551C7-E134-4CEC-9BEA-618D13C932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47591">
            <a:off x="6402797" y="2114719"/>
            <a:ext cx="1282896" cy="1288176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3817894-A4DA-4C40-89C6-237AFC0A30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5871">
            <a:off x="6577951" y="548455"/>
            <a:ext cx="1283335" cy="1115083"/>
          </a:xfrm>
          <a:prstGeom prst="rect">
            <a:avLst/>
          </a:prstGeom>
        </p:spPr>
      </p:pic>
      <p:sp>
        <p:nvSpPr>
          <p:cNvPr id="16" name="标题 1">
            <a:extLst>
              <a:ext uri="{FF2B5EF4-FFF2-40B4-BE49-F238E27FC236}">
                <a16:creationId xmlns:a16="http://schemas.microsoft.com/office/drawing/2014/main" id="{184532BF-1A26-4042-9929-648A82E472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838" y="738233"/>
            <a:ext cx="918029" cy="801655"/>
          </a:xfrm>
        </p:spPr>
        <p:txBody>
          <a:bodyPr>
            <a:norm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>
                      <a:alpha val="65000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01</a:t>
            </a:r>
            <a:endParaRPr lang="zh-CN" altLang="en-US" sz="4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>
                    <a:alpha val="65000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C8942941-38E7-4E25-9D52-04A08C26CA5F}"/>
              </a:ext>
            </a:extLst>
          </p:cNvPr>
          <p:cNvGrpSpPr/>
          <p:nvPr/>
        </p:nvGrpSpPr>
        <p:grpSpPr>
          <a:xfrm>
            <a:off x="1884145" y="844386"/>
            <a:ext cx="3418314" cy="523220"/>
            <a:chOff x="1859498" y="1736519"/>
            <a:chExt cx="3418314" cy="523220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597FD2D1-C487-4560-9BDC-A615369E3F9A}"/>
                </a:ext>
              </a:extLst>
            </p:cNvPr>
            <p:cNvCxnSpPr>
              <a:cxnSpLocks/>
            </p:cNvCxnSpPr>
            <p:nvPr/>
          </p:nvCxnSpPr>
          <p:spPr>
            <a:xfrm>
              <a:off x="2024715" y="2248349"/>
              <a:ext cx="2779060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rgbClr val="2C60F6"/>
                  </a:gs>
                  <a:gs pos="100000">
                    <a:srgbClr val="C351F7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FBAE033E-E5A6-49E9-B6ED-756FF22B1694}"/>
                </a:ext>
              </a:extLst>
            </p:cNvPr>
            <p:cNvSpPr txBox="1"/>
            <p:nvPr/>
          </p:nvSpPr>
          <p:spPr>
            <a:xfrm>
              <a:off x="1859498" y="1736519"/>
              <a:ext cx="341831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b="1" spc="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Lên</a:t>
              </a:r>
              <a:r>
                <a:rPr lang="en-US" altLang="zh-C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spc="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kế</a:t>
              </a:r>
              <a:r>
                <a:rPr lang="en-US" altLang="zh-C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spc="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hoạch</a:t>
              </a:r>
              <a:endParaRPr lang="zh-CN" altLang="en-US" sz="28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标题 1">
            <a:extLst>
              <a:ext uri="{FF2B5EF4-FFF2-40B4-BE49-F238E27FC236}">
                <a16:creationId xmlns:a16="http://schemas.microsoft.com/office/drawing/2014/main" id="{902D459D-80BC-4A22-94E8-8D05448B5FFD}"/>
              </a:ext>
            </a:extLst>
          </p:cNvPr>
          <p:cNvSpPr txBox="1">
            <a:spLocks/>
          </p:cNvSpPr>
          <p:nvPr/>
        </p:nvSpPr>
        <p:spPr>
          <a:xfrm>
            <a:off x="947269" y="2296863"/>
            <a:ext cx="918029" cy="801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>
                      <a:alpha val="65000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02</a:t>
            </a:r>
            <a:endParaRPr lang="zh-CN" altLang="en-US" sz="4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>
                    <a:alpha val="65000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92DC0B7-67F2-44AC-A47A-C742816C6359}"/>
              </a:ext>
            </a:extLst>
          </p:cNvPr>
          <p:cNvGrpSpPr/>
          <p:nvPr/>
        </p:nvGrpSpPr>
        <p:grpSpPr>
          <a:xfrm>
            <a:off x="1896490" y="2393071"/>
            <a:ext cx="3530054" cy="523220"/>
            <a:chOff x="1869575" y="3815617"/>
            <a:chExt cx="3530054" cy="523220"/>
          </a:xfrm>
        </p:grpSpPr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4B686481-A8AC-4C3D-9F42-7C76374AFD1F}"/>
                </a:ext>
              </a:extLst>
            </p:cNvPr>
            <p:cNvCxnSpPr>
              <a:cxnSpLocks/>
            </p:cNvCxnSpPr>
            <p:nvPr/>
          </p:nvCxnSpPr>
          <p:spPr>
            <a:xfrm>
              <a:off x="2022092" y="4327447"/>
              <a:ext cx="2781683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rgbClr val="2C60F6"/>
                  </a:gs>
                  <a:gs pos="100000">
                    <a:srgbClr val="C351F7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6386444-1BCC-4383-AC05-F5764B38295F}"/>
                </a:ext>
              </a:extLst>
            </p:cNvPr>
            <p:cNvSpPr txBox="1"/>
            <p:nvPr/>
          </p:nvSpPr>
          <p:spPr>
            <a:xfrm>
              <a:off x="1869575" y="3815617"/>
              <a:ext cx="353005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b="1" spc="30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Phân tích</a:t>
              </a:r>
              <a:endParaRPr lang="zh-CN" altLang="en-US" sz="28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标题 1">
            <a:extLst>
              <a:ext uri="{FF2B5EF4-FFF2-40B4-BE49-F238E27FC236}">
                <a16:creationId xmlns:a16="http://schemas.microsoft.com/office/drawing/2014/main" id="{17630D3E-5943-4C88-95FA-557B00601FCD}"/>
              </a:ext>
            </a:extLst>
          </p:cNvPr>
          <p:cNvSpPr txBox="1">
            <a:spLocks/>
          </p:cNvSpPr>
          <p:nvPr/>
        </p:nvSpPr>
        <p:spPr>
          <a:xfrm>
            <a:off x="6802080" y="585880"/>
            <a:ext cx="918029" cy="801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>
                      <a:alpha val="65000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05</a:t>
            </a:r>
            <a:endParaRPr lang="zh-CN" altLang="en-US" sz="4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>
                    <a:alpha val="65000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26" name="标题 1">
            <a:extLst>
              <a:ext uri="{FF2B5EF4-FFF2-40B4-BE49-F238E27FC236}">
                <a16:creationId xmlns:a16="http://schemas.microsoft.com/office/drawing/2014/main" id="{FB703C9F-5048-488E-8236-BDD5128A227F}"/>
              </a:ext>
            </a:extLst>
          </p:cNvPr>
          <p:cNvSpPr txBox="1">
            <a:spLocks/>
          </p:cNvSpPr>
          <p:nvPr/>
        </p:nvSpPr>
        <p:spPr>
          <a:xfrm>
            <a:off x="6776929" y="2440655"/>
            <a:ext cx="918029" cy="801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>
                      <a:alpha val="65000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04</a:t>
            </a:r>
            <a:endParaRPr lang="zh-CN" altLang="en-US" sz="4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>
                    <a:alpha val="65000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E8802C68-E916-4F35-804C-80DD33862574}"/>
              </a:ext>
            </a:extLst>
          </p:cNvPr>
          <p:cNvGrpSpPr/>
          <p:nvPr/>
        </p:nvGrpSpPr>
        <p:grpSpPr>
          <a:xfrm>
            <a:off x="7720109" y="2374529"/>
            <a:ext cx="3932603" cy="954107"/>
            <a:chOff x="7694957" y="3834031"/>
            <a:chExt cx="3932603" cy="954107"/>
          </a:xfrm>
        </p:grpSpPr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CB1DDA7C-3847-4BDF-9144-EFEFBF602C0C}"/>
                </a:ext>
              </a:extLst>
            </p:cNvPr>
            <p:cNvCxnSpPr>
              <a:cxnSpLocks/>
            </p:cNvCxnSpPr>
            <p:nvPr/>
          </p:nvCxnSpPr>
          <p:spPr>
            <a:xfrm>
              <a:off x="7989135" y="4364415"/>
              <a:ext cx="2819926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rgbClr val="2C60F6"/>
                  </a:gs>
                  <a:gs pos="100000">
                    <a:srgbClr val="C351F7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0B980508-4531-473D-9249-0F71E62346AC}"/>
                </a:ext>
              </a:extLst>
            </p:cNvPr>
            <p:cNvSpPr txBox="1"/>
            <p:nvPr/>
          </p:nvSpPr>
          <p:spPr>
            <a:xfrm>
              <a:off x="7694957" y="3834031"/>
              <a:ext cx="393260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vi-VN" altLang="zh-C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Kết luận và </a:t>
              </a:r>
            </a:p>
            <a:p>
              <a:pPr algn="ctr"/>
              <a:r>
                <a:rPr lang="vi-VN" altLang="zh-C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hướng phát triển</a:t>
              </a:r>
              <a:endParaRPr lang="zh-CN" altLang="en-US" sz="28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B97372A5-72D2-4DAF-A694-F044D85D3844}"/>
              </a:ext>
            </a:extLst>
          </p:cNvPr>
          <p:cNvGrpSpPr/>
          <p:nvPr/>
        </p:nvGrpSpPr>
        <p:grpSpPr>
          <a:xfrm>
            <a:off x="7961375" y="727180"/>
            <a:ext cx="4064721" cy="523220"/>
            <a:chOff x="7862795" y="1773417"/>
            <a:chExt cx="4064721" cy="523220"/>
          </a:xfrm>
        </p:grpSpPr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9815BC6B-3ED3-4389-B35E-A6EA7CC1040D}"/>
                </a:ext>
              </a:extLst>
            </p:cNvPr>
            <p:cNvCxnSpPr>
              <a:cxnSpLocks/>
            </p:cNvCxnSpPr>
            <p:nvPr/>
          </p:nvCxnSpPr>
          <p:spPr>
            <a:xfrm>
              <a:off x="7998108" y="2285317"/>
              <a:ext cx="2810953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rgbClr val="2C60F6"/>
                  </a:gs>
                  <a:gs pos="100000">
                    <a:srgbClr val="C351F7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BF36AA2C-2050-4433-80AA-7EF36073BE24}"/>
                </a:ext>
              </a:extLst>
            </p:cNvPr>
            <p:cNvSpPr txBox="1"/>
            <p:nvPr/>
          </p:nvSpPr>
          <p:spPr>
            <a:xfrm>
              <a:off x="7862795" y="1773417"/>
              <a:ext cx="406472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vi-VN" altLang="zh-C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Kiểm thử phần mềm</a:t>
              </a:r>
              <a:endParaRPr lang="zh-CN" altLang="en-US" sz="28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46" name="图片 8">
            <a:extLst>
              <a:ext uri="{FF2B5EF4-FFF2-40B4-BE49-F238E27FC236}">
                <a16:creationId xmlns:a16="http://schemas.microsoft.com/office/drawing/2014/main" id="{591DDB96-C687-7DFF-E087-F441B02489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49" y="3530674"/>
            <a:ext cx="1282896" cy="1288176"/>
          </a:xfrm>
          <a:prstGeom prst="rect">
            <a:avLst/>
          </a:prstGeom>
        </p:spPr>
      </p:pic>
      <p:pic>
        <p:nvPicPr>
          <p:cNvPr id="48" name="图片 12">
            <a:extLst>
              <a:ext uri="{FF2B5EF4-FFF2-40B4-BE49-F238E27FC236}">
                <a16:creationId xmlns:a16="http://schemas.microsoft.com/office/drawing/2014/main" id="{9BD2A94E-3205-FC01-C196-3D2B6731A2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47591">
            <a:off x="3638378" y="5241813"/>
            <a:ext cx="1282896" cy="1288176"/>
          </a:xfrm>
          <a:prstGeom prst="rect">
            <a:avLst/>
          </a:prstGeom>
        </p:spPr>
      </p:pic>
      <p:pic>
        <p:nvPicPr>
          <p:cNvPr id="49" name="图片 14">
            <a:extLst>
              <a:ext uri="{FF2B5EF4-FFF2-40B4-BE49-F238E27FC236}">
                <a16:creationId xmlns:a16="http://schemas.microsoft.com/office/drawing/2014/main" id="{73183C71-BC50-6E45-D67B-6EA847EC08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15871">
            <a:off x="6579881" y="3675549"/>
            <a:ext cx="1283335" cy="1115083"/>
          </a:xfrm>
          <a:prstGeom prst="rect">
            <a:avLst/>
          </a:prstGeom>
        </p:spPr>
      </p:pic>
      <p:sp>
        <p:nvSpPr>
          <p:cNvPr id="54" name="标题 1">
            <a:extLst>
              <a:ext uri="{FF2B5EF4-FFF2-40B4-BE49-F238E27FC236}">
                <a16:creationId xmlns:a16="http://schemas.microsoft.com/office/drawing/2014/main" id="{B5EA10EE-40E2-E348-3533-C627764C8825}"/>
              </a:ext>
            </a:extLst>
          </p:cNvPr>
          <p:cNvSpPr txBox="1">
            <a:spLocks/>
          </p:cNvSpPr>
          <p:nvPr/>
        </p:nvSpPr>
        <p:spPr>
          <a:xfrm>
            <a:off x="956768" y="3865327"/>
            <a:ext cx="918029" cy="801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>
                      <a:alpha val="65000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03</a:t>
            </a:r>
            <a:endParaRPr lang="zh-CN" altLang="en-US" sz="4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>
                    <a:alpha val="65000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grpSp>
        <p:nvGrpSpPr>
          <p:cNvPr id="55" name="组合 49">
            <a:extLst>
              <a:ext uri="{FF2B5EF4-FFF2-40B4-BE49-F238E27FC236}">
                <a16:creationId xmlns:a16="http://schemas.microsoft.com/office/drawing/2014/main" id="{D85C21D5-5754-E90B-5974-19F453D93312}"/>
              </a:ext>
            </a:extLst>
          </p:cNvPr>
          <p:cNvGrpSpPr/>
          <p:nvPr/>
        </p:nvGrpSpPr>
        <p:grpSpPr>
          <a:xfrm>
            <a:off x="1886075" y="3971480"/>
            <a:ext cx="3418314" cy="523220"/>
            <a:chOff x="1859498" y="1736519"/>
            <a:chExt cx="3418314" cy="523220"/>
          </a:xfrm>
        </p:grpSpPr>
        <p:cxnSp>
          <p:nvCxnSpPr>
            <p:cNvPr id="56" name="直接连接符 3">
              <a:extLst>
                <a:ext uri="{FF2B5EF4-FFF2-40B4-BE49-F238E27FC236}">
                  <a16:creationId xmlns:a16="http://schemas.microsoft.com/office/drawing/2014/main" id="{614B390F-9A76-484F-2185-7093FCD47976}"/>
                </a:ext>
              </a:extLst>
            </p:cNvPr>
            <p:cNvCxnSpPr>
              <a:cxnSpLocks/>
            </p:cNvCxnSpPr>
            <p:nvPr/>
          </p:nvCxnSpPr>
          <p:spPr>
            <a:xfrm>
              <a:off x="2024715" y="2248349"/>
              <a:ext cx="2779060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rgbClr val="2C60F6"/>
                  </a:gs>
                  <a:gs pos="100000">
                    <a:srgbClr val="C351F7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文本框 7">
              <a:extLst>
                <a:ext uri="{FF2B5EF4-FFF2-40B4-BE49-F238E27FC236}">
                  <a16:creationId xmlns:a16="http://schemas.microsoft.com/office/drawing/2014/main" id="{1FBB5DAA-44B7-A3FC-CBE6-C872B3662ED5}"/>
                </a:ext>
              </a:extLst>
            </p:cNvPr>
            <p:cNvSpPr txBox="1"/>
            <p:nvPr/>
          </p:nvSpPr>
          <p:spPr>
            <a:xfrm>
              <a:off x="1859498" y="1736519"/>
              <a:ext cx="341831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CN" sz="2800" b="1" spc="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Thiết</a:t>
              </a:r>
              <a:r>
                <a:rPr lang="en-US" altLang="zh-C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 </a:t>
              </a:r>
              <a:r>
                <a:rPr lang="en-US" altLang="zh-CN" sz="2800" b="1" spc="3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kế</a:t>
              </a:r>
              <a:endParaRPr lang="zh-CN" altLang="en-US" sz="28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endParaRPr>
            </a:p>
          </p:txBody>
        </p:sp>
      </p:grpSp>
      <p:sp>
        <p:nvSpPr>
          <p:cNvPr id="62" name="标题 1">
            <a:extLst>
              <a:ext uri="{FF2B5EF4-FFF2-40B4-BE49-F238E27FC236}">
                <a16:creationId xmlns:a16="http://schemas.microsoft.com/office/drawing/2014/main" id="{EF53C103-FD64-9442-E488-1A7A07C9D3A4}"/>
              </a:ext>
            </a:extLst>
          </p:cNvPr>
          <p:cNvSpPr txBox="1">
            <a:spLocks/>
          </p:cNvSpPr>
          <p:nvPr/>
        </p:nvSpPr>
        <p:spPr>
          <a:xfrm>
            <a:off x="6804010" y="3712974"/>
            <a:ext cx="918029" cy="801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>
                      <a:alpha val="65000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07</a:t>
            </a:r>
            <a:endParaRPr lang="zh-CN" altLang="en-US" sz="4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>
                    <a:alpha val="65000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63" name="标题 1">
            <a:extLst>
              <a:ext uri="{FF2B5EF4-FFF2-40B4-BE49-F238E27FC236}">
                <a16:creationId xmlns:a16="http://schemas.microsoft.com/office/drawing/2014/main" id="{64C0E37A-AC5D-23B7-0661-4FABA48EF4E7}"/>
              </a:ext>
            </a:extLst>
          </p:cNvPr>
          <p:cNvSpPr txBox="1">
            <a:spLocks/>
          </p:cNvSpPr>
          <p:nvPr/>
        </p:nvSpPr>
        <p:spPr>
          <a:xfrm>
            <a:off x="4012510" y="5567749"/>
            <a:ext cx="918029" cy="8016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4000" dirty="0">
                <a:solidFill>
                  <a:schemeClr val="bg1"/>
                </a:solidFill>
                <a:effectLst>
                  <a:outerShdw blurRad="38100" dist="38100" dir="2700000" sx="101000" sy="101000" algn="tl">
                    <a:srgbClr val="000000">
                      <a:alpha val="65000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04</a:t>
            </a:r>
            <a:endParaRPr lang="zh-CN" altLang="en-US" sz="4000" dirty="0">
              <a:solidFill>
                <a:schemeClr val="bg1"/>
              </a:solidFill>
              <a:effectLst>
                <a:outerShdw blurRad="38100" dist="38100" dir="2700000" sx="101000" sy="101000" algn="tl">
                  <a:srgbClr val="000000">
                    <a:alpha val="65000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grpSp>
        <p:nvGrpSpPr>
          <p:cNvPr id="64" name="组合 52">
            <a:extLst>
              <a:ext uri="{FF2B5EF4-FFF2-40B4-BE49-F238E27FC236}">
                <a16:creationId xmlns:a16="http://schemas.microsoft.com/office/drawing/2014/main" id="{5DD59769-8634-30E0-4AFC-BD806FEDEBF5}"/>
              </a:ext>
            </a:extLst>
          </p:cNvPr>
          <p:cNvGrpSpPr/>
          <p:nvPr/>
        </p:nvGrpSpPr>
        <p:grpSpPr>
          <a:xfrm>
            <a:off x="4955690" y="5501623"/>
            <a:ext cx="3932603" cy="530384"/>
            <a:chOff x="7694957" y="3834031"/>
            <a:chExt cx="3932603" cy="530384"/>
          </a:xfrm>
        </p:grpSpPr>
        <p:cxnSp>
          <p:nvCxnSpPr>
            <p:cNvPr id="65" name="直接连接符 26">
              <a:extLst>
                <a:ext uri="{FF2B5EF4-FFF2-40B4-BE49-F238E27FC236}">
                  <a16:creationId xmlns:a16="http://schemas.microsoft.com/office/drawing/2014/main" id="{7EBF2363-3A48-D314-CB29-5487076326AC}"/>
                </a:ext>
              </a:extLst>
            </p:cNvPr>
            <p:cNvCxnSpPr>
              <a:cxnSpLocks/>
            </p:cNvCxnSpPr>
            <p:nvPr/>
          </p:nvCxnSpPr>
          <p:spPr>
            <a:xfrm>
              <a:off x="7989135" y="4364415"/>
              <a:ext cx="2819926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rgbClr val="2C60F6"/>
                  </a:gs>
                  <a:gs pos="100000">
                    <a:srgbClr val="C351F7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文本框 27">
              <a:extLst>
                <a:ext uri="{FF2B5EF4-FFF2-40B4-BE49-F238E27FC236}">
                  <a16:creationId xmlns:a16="http://schemas.microsoft.com/office/drawing/2014/main" id="{1903BA29-9EA7-8A74-B824-332F025C9181}"/>
                </a:ext>
              </a:extLst>
            </p:cNvPr>
            <p:cNvSpPr txBox="1"/>
            <p:nvPr/>
          </p:nvSpPr>
          <p:spPr>
            <a:xfrm>
              <a:off x="7694957" y="3834031"/>
              <a:ext cx="393260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vi-VN" altLang="zh-C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Hiện thực ứng dụng</a:t>
              </a:r>
              <a:endParaRPr lang="zh-CN" altLang="en-US" sz="28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endParaRPr>
            </a:p>
          </p:txBody>
        </p:sp>
      </p:grpSp>
      <p:grpSp>
        <p:nvGrpSpPr>
          <p:cNvPr id="67" name="组合 51">
            <a:extLst>
              <a:ext uri="{FF2B5EF4-FFF2-40B4-BE49-F238E27FC236}">
                <a16:creationId xmlns:a16="http://schemas.microsoft.com/office/drawing/2014/main" id="{381A891B-6895-AE22-A581-75D828CBA968}"/>
              </a:ext>
            </a:extLst>
          </p:cNvPr>
          <p:cNvGrpSpPr/>
          <p:nvPr/>
        </p:nvGrpSpPr>
        <p:grpSpPr>
          <a:xfrm>
            <a:off x="7963305" y="3854274"/>
            <a:ext cx="3666185" cy="523220"/>
            <a:chOff x="7862795" y="1773417"/>
            <a:chExt cx="3666185" cy="523220"/>
          </a:xfrm>
        </p:grpSpPr>
        <p:cxnSp>
          <p:nvCxnSpPr>
            <p:cNvPr id="68" name="直接连接符 23">
              <a:extLst>
                <a:ext uri="{FF2B5EF4-FFF2-40B4-BE49-F238E27FC236}">
                  <a16:creationId xmlns:a16="http://schemas.microsoft.com/office/drawing/2014/main" id="{6EF79686-9E41-5B1E-E890-AFB376EB32C6}"/>
                </a:ext>
              </a:extLst>
            </p:cNvPr>
            <p:cNvCxnSpPr>
              <a:cxnSpLocks/>
            </p:cNvCxnSpPr>
            <p:nvPr/>
          </p:nvCxnSpPr>
          <p:spPr>
            <a:xfrm>
              <a:off x="7998108" y="2285317"/>
              <a:ext cx="2810953" cy="0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rgbClr val="2C60F6"/>
                  </a:gs>
                  <a:gs pos="100000">
                    <a:srgbClr val="C351F7"/>
                  </a:gs>
                </a:gsLst>
                <a:lin ang="0" scaled="1"/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文本框 30">
              <a:extLst>
                <a:ext uri="{FF2B5EF4-FFF2-40B4-BE49-F238E27FC236}">
                  <a16:creationId xmlns:a16="http://schemas.microsoft.com/office/drawing/2014/main" id="{386F4FB0-DC74-C013-E8B3-7D78FC1979D8}"/>
                </a:ext>
              </a:extLst>
            </p:cNvPr>
            <p:cNvSpPr txBox="1"/>
            <p:nvPr/>
          </p:nvSpPr>
          <p:spPr>
            <a:xfrm>
              <a:off x="7862795" y="1773417"/>
              <a:ext cx="3666185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vi-VN" altLang="zh-C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  <a:ea typeface="仓耳玄三M W05" panose="02020400000000000000" pitchFamily="18" charset="-122"/>
                  <a:cs typeface="Times New Roman" panose="02020603050405020304" pitchFamily="18" charset="0"/>
                </a:rPr>
                <a:t>Khởi nghiệp</a:t>
              </a:r>
              <a:endParaRPr lang="zh-CN" altLang="en-US" sz="28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2336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0305B1-6817-4E48-B217-61D860074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3" name="矩形: 单圆角 2">
            <a:extLst>
              <a:ext uri="{FF2B5EF4-FFF2-40B4-BE49-F238E27FC236}">
                <a16:creationId xmlns:a16="http://schemas.microsoft.com/office/drawing/2014/main" id="{7D13D3D2-0F90-4214-90B0-C7030C61FECA}"/>
              </a:ext>
            </a:extLst>
          </p:cNvPr>
          <p:cNvSpPr/>
          <p:nvPr/>
        </p:nvSpPr>
        <p:spPr>
          <a:xfrm>
            <a:off x="1128096" y="1054100"/>
            <a:ext cx="9997104" cy="4709285"/>
          </a:xfrm>
          <a:prstGeom prst="round1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27976FC-2B4A-434C-B726-161FA482105C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382834D-DEBD-442C-BF51-33D4A45072FC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AB968ED-526E-4452-89E9-DA7AF24AC4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77091">
            <a:off x="10591577" y="4899293"/>
            <a:ext cx="974732" cy="173099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F438876-30CB-4D00-BE40-BE0FE029F0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88" y="4742599"/>
            <a:ext cx="1561666" cy="156809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ED6C760-6B30-46AF-A6FB-A6208A89F7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3941" y="1001406"/>
            <a:ext cx="1424228" cy="123750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1AC01C0-50AE-466F-BCBC-26E95BE465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761" y="4366311"/>
            <a:ext cx="405665" cy="3582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59BBC80-2FA8-4B88-AA37-3D9E16716320}"/>
              </a:ext>
            </a:extLst>
          </p:cNvPr>
          <p:cNvSpPr txBox="1"/>
          <p:nvPr/>
        </p:nvSpPr>
        <p:spPr>
          <a:xfrm>
            <a:off x="2689763" y="3249857"/>
            <a:ext cx="68897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4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Kiểm thử phần mềm</a:t>
            </a:r>
            <a:endParaRPr lang="zh-CN" altLang="en-US" sz="48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D439FA5A-EE8F-4849-834D-A52CD9A1B4CD}"/>
              </a:ext>
            </a:extLst>
          </p:cNvPr>
          <p:cNvSpPr txBox="1">
            <a:spLocks/>
          </p:cNvSpPr>
          <p:nvPr/>
        </p:nvSpPr>
        <p:spPr>
          <a:xfrm>
            <a:off x="4381637" y="2641968"/>
            <a:ext cx="3477462" cy="8016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3900" dirty="0">
                <a:solidFill>
                  <a:schemeClr val="bg1">
                    <a:alpha val="81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05</a:t>
            </a:r>
            <a:endParaRPr lang="zh-CN" altLang="en-US" sz="13900" dirty="0">
              <a:solidFill>
                <a:schemeClr val="bg1">
                  <a:alpha val="81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23640C7-9BF8-41C7-98DD-38ED17B03D42}"/>
              </a:ext>
            </a:extLst>
          </p:cNvPr>
          <p:cNvSpPr txBox="1"/>
          <p:nvPr/>
        </p:nvSpPr>
        <p:spPr>
          <a:xfrm>
            <a:off x="3960587" y="1979322"/>
            <a:ext cx="42937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spc="3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PHASE FIVE</a:t>
            </a:r>
            <a:endParaRPr lang="zh-CN" altLang="en-US" sz="4800" spc="3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368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A5F771-BE25-65B2-5D3E-9DBF638855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7633" y="546410"/>
            <a:ext cx="5449060" cy="55633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2B40E56-9606-600A-6397-E5A8D6DB4B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5639" y="1387163"/>
            <a:ext cx="6323604" cy="348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329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2476D7-4064-C3C9-831D-A7A9FF830D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162" y="0"/>
            <a:ext cx="5476875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6EF93A1-D6C7-9AD1-7E5A-766CCDCC9C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2396" y="0"/>
            <a:ext cx="5487166" cy="665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966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0305B1-6817-4E48-B217-61D860074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3" name="矩形: 单圆角 2">
            <a:extLst>
              <a:ext uri="{FF2B5EF4-FFF2-40B4-BE49-F238E27FC236}">
                <a16:creationId xmlns:a16="http://schemas.microsoft.com/office/drawing/2014/main" id="{7D13D3D2-0F90-4214-90B0-C7030C61FECA}"/>
              </a:ext>
            </a:extLst>
          </p:cNvPr>
          <p:cNvSpPr/>
          <p:nvPr/>
        </p:nvSpPr>
        <p:spPr>
          <a:xfrm>
            <a:off x="1128096" y="1054100"/>
            <a:ext cx="9997104" cy="4709285"/>
          </a:xfrm>
          <a:prstGeom prst="round1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27976FC-2B4A-434C-B726-161FA482105C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382834D-DEBD-442C-BF51-33D4A45072FC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AB968ED-526E-4452-89E9-DA7AF24AC4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77091">
            <a:off x="10591577" y="4899293"/>
            <a:ext cx="974732" cy="173099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F438876-30CB-4D00-BE40-BE0FE029F0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88" y="4742599"/>
            <a:ext cx="1561666" cy="156809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ED6C760-6B30-46AF-A6FB-A6208A89F7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3941" y="1001406"/>
            <a:ext cx="1424228" cy="123750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1AC01C0-50AE-466F-BCBC-26E95BE465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761" y="4366311"/>
            <a:ext cx="405665" cy="3582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59BBC80-2FA8-4B88-AA37-3D9E16716320}"/>
              </a:ext>
            </a:extLst>
          </p:cNvPr>
          <p:cNvSpPr txBox="1"/>
          <p:nvPr/>
        </p:nvSpPr>
        <p:spPr>
          <a:xfrm>
            <a:off x="2689763" y="3249857"/>
            <a:ext cx="688977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4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Kết luận và hướng phát triển</a:t>
            </a:r>
            <a:endParaRPr lang="zh-CN" altLang="en-US" sz="48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D439FA5A-EE8F-4849-834D-A52CD9A1B4CD}"/>
              </a:ext>
            </a:extLst>
          </p:cNvPr>
          <p:cNvSpPr txBox="1">
            <a:spLocks/>
          </p:cNvSpPr>
          <p:nvPr/>
        </p:nvSpPr>
        <p:spPr>
          <a:xfrm>
            <a:off x="4381637" y="2641968"/>
            <a:ext cx="3477462" cy="8016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3900" dirty="0">
                <a:solidFill>
                  <a:schemeClr val="bg1">
                    <a:alpha val="81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06</a:t>
            </a:r>
            <a:endParaRPr lang="zh-CN" altLang="en-US" sz="13900" dirty="0">
              <a:solidFill>
                <a:schemeClr val="bg1">
                  <a:alpha val="81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23640C7-9BF8-41C7-98DD-38ED17B03D42}"/>
              </a:ext>
            </a:extLst>
          </p:cNvPr>
          <p:cNvSpPr txBox="1"/>
          <p:nvPr/>
        </p:nvSpPr>
        <p:spPr>
          <a:xfrm>
            <a:off x="3960587" y="1979322"/>
            <a:ext cx="42937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spc="3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PHASE SIX</a:t>
            </a:r>
            <a:endParaRPr lang="zh-CN" altLang="en-US" sz="4800" spc="3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74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 Box 5">
            <a:extLst>
              <a:ext uri="{FF2B5EF4-FFF2-40B4-BE49-F238E27FC236}">
                <a16:creationId xmlns:a16="http://schemas.microsoft.com/office/drawing/2014/main" id="{2CB398C1-55F8-0E42-BC8F-154A8357C8A9}"/>
              </a:ext>
            </a:extLst>
          </p:cNvPr>
          <p:cNvSpPr txBox="1"/>
          <p:nvPr/>
        </p:nvSpPr>
        <p:spPr>
          <a:xfrm>
            <a:off x="827404" y="3325183"/>
            <a:ext cx="10537189" cy="267765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en-GB" sz="28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Hướng</a:t>
            </a: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phát</a:t>
            </a: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triển</a:t>
            </a: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: 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phổ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biến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Cloud.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phục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duyệt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nghỉ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phép,xem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phúc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lợi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ty,...</a:t>
            </a:r>
          </a:p>
        </p:txBody>
      </p:sp>
      <p:sp>
        <p:nvSpPr>
          <p:cNvPr id="3" name="Text Box 9">
            <a:extLst>
              <a:ext uri="{FF2B5EF4-FFF2-40B4-BE49-F238E27FC236}">
                <a16:creationId xmlns:a16="http://schemas.microsoft.com/office/drawing/2014/main" id="{2E441421-F71F-F80D-1234-A9752158C59B}"/>
              </a:ext>
            </a:extLst>
          </p:cNvPr>
          <p:cNvSpPr txBox="1"/>
          <p:nvPr/>
        </p:nvSpPr>
        <p:spPr>
          <a:xfrm>
            <a:off x="827405" y="173335"/>
            <a:ext cx="10537190" cy="224676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en-GB" sz="28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Kết</a:t>
            </a: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b="1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luận</a:t>
            </a:r>
            <a:r>
              <a:rPr lang="en-US" altLang="en-GB" sz="2800" b="1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:</a:t>
            </a:r>
          </a:p>
          <a:p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Chương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trình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tuy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chưa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giải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quyết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hoàn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toàn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bài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toán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vi-VN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chấ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công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tính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lương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của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doang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nghiệp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tuy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nhiên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vẫn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có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thể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đưa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vào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sử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dụng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thử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nghiệm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trong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các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doang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nghiệp</a:t>
            </a:r>
            <a:r>
              <a:rPr lang="en-US" altLang="en-GB" sz="2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en-GB" sz="2800" dirty="0" err="1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nhỏ</a:t>
            </a:r>
            <a:endParaRPr lang="en-US" altLang="en-GB" sz="2800" dirty="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782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0305B1-6817-4E48-B217-61D860074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3" name="矩形: 单圆角 2">
            <a:extLst>
              <a:ext uri="{FF2B5EF4-FFF2-40B4-BE49-F238E27FC236}">
                <a16:creationId xmlns:a16="http://schemas.microsoft.com/office/drawing/2014/main" id="{7D13D3D2-0F90-4214-90B0-C7030C61FECA}"/>
              </a:ext>
            </a:extLst>
          </p:cNvPr>
          <p:cNvSpPr/>
          <p:nvPr/>
        </p:nvSpPr>
        <p:spPr>
          <a:xfrm>
            <a:off x="1128096" y="1054100"/>
            <a:ext cx="9997104" cy="4709285"/>
          </a:xfrm>
          <a:prstGeom prst="round1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27976FC-2B4A-434C-B726-161FA482105C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382834D-DEBD-442C-BF51-33D4A45072FC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AB968ED-526E-4452-89E9-DA7AF24AC4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77091">
            <a:off x="10591577" y="4899293"/>
            <a:ext cx="974732" cy="173099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F438876-30CB-4D00-BE40-BE0FE029F03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88" y="4742599"/>
            <a:ext cx="1561666" cy="156809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ED6C760-6B30-46AF-A6FB-A6208A89F7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3941" y="1001406"/>
            <a:ext cx="1424228" cy="123750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1AC01C0-50AE-466F-BCBC-26E95BE465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761" y="4366311"/>
            <a:ext cx="405665" cy="3582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59BBC80-2FA8-4B88-AA37-3D9E16716320}"/>
              </a:ext>
            </a:extLst>
          </p:cNvPr>
          <p:cNvSpPr txBox="1"/>
          <p:nvPr/>
        </p:nvSpPr>
        <p:spPr>
          <a:xfrm>
            <a:off x="2689763" y="3249857"/>
            <a:ext cx="688977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48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Khởi nghiệp</a:t>
            </a:r>
            <a:endParaRPr lang="zh-CN" altLang="en-US" sz="48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D439FA5A-EE8F-4849-834D-A52CD9A1B4CD}"/>
              </a:ext>
            </a:extLst>
          </p:cNvPr>
          <p:cNvSpPr txBox="1">
            <a:spLocks/>
          </p:cNvSpPr>
          <p:nvPr/>
        </p:nvSpPr>
        <p:spPr>
          <a:xfrm>
            <a:off x="4381637" y="2641968"/>
            <a:ext cx="3477462" cy="8016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3900" dirty="0">
                <a:solidFill>
                  <a:schemeClr val="bg1">
                    <a:alpha val="81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07</a:t>
            </a:r>
            <a:endParaRPr lang="zh-CN" altLang="en-US" sz="13900" dirty="0">
              <a:solidFill>
                <a:schemeClr val="bg1">
                  <a:alpha val="81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23640C7-9BF8-41C7-98DD-38ED17B03D42}"/>
              </a:ext>
            </a:extLst>
          </p:cNvPr>
          <p:cNvSpPr txBox="1"/>
          <p:nvPr/>
        </p:nvSpPr>
        <p:spPr>
          <a:xfrm>
            <a:off x="3810113" y="1979322"/>
            <a:ext cx="473812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spc="3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PHASE SEVEN</a:t>
            </a:r>
            <a:endParaRPr lang="zh-CN" altLang="en-US" sz="4800" spc="3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3315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0" y="0"/>
            <a:ext cx="12192000" cy="8333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AD30F603-2C38-450E-A0B3-0882D23A5499}"/>
              </a:ext>
            </a:extLst>
          </p:cNvPr>
          <p:cNvSpPr txBox="1"/>
          <p:nvPr/>
        </p:nvSpPr>
        <p:spPr>
          <a:xfrm>
            <a:off x="5639" y="69450"/>
            <a:ext cx="121807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Ý tưởng khởi nghiệp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7567B098-2D7A-98FF-FCE0-C4F00978E1A5}"/>
              </a:ext>
            </a:extLst>
          </p:cNvPr>
          <p:cNvSpPr txBox="1">
            <a:spLocks/>
          </p:cNvSpPr>
          <p:nvPr/>
        </p:nvSpPr>
        <p:spPr>
          <a:xfrm>
            <a:off x="695469" y="1423109"/>
            <a:ext cx="10983386" cy="496611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3350" indent="0">
              <a:buFont typeface="Arial" panose="020B0604020202020204" pitchFamily="34" charset="0"/>
              <a:buNone/>
            </a:pP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thấy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chấm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lệ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thuộc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excel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chưa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lực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đôi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xảy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thiếu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só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phía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33350" indent="0">
              <a:buFont typeface="Arial" panose="020B0604020202020204" pitchFamily="34" charset="0"/>
              <a:buNone/>
            </a:pP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3350" indent="0">
              <a:buFont typeface="Arial" panose="020B0604020202020204" pitchFamily="34" charset="0"/>
              <a:buNone/>
            </a:pP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Vì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khoa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thông tin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Do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nhóm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khởi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mêm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sản phẩm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Harmonious Guitars </a:t>
            </a:r>
          </a:p>
          <a:p>
            <a:pPr marL="133350" indent="0">
              <a:buFont typeface="Arial" panose="020B0604020202020204" pitchFamily="34" charset="0"/>
              <a:buNone/>
            </a:pPr>
            <a:endParaRPr lang="en-US" sz="3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3350" indent="0">
              <a:buFont typeface="Arial" panose="020B0604020202020204" pitchFamily="34" charset="0"/>
              <a:buNone/>
            </a:pPr>
            <a:r>
              <a:rPr lang="vi-VN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Đối tượng khách hàng: </a:t>
            </a:r>
            <a:r>
              <a:rPr lang="vi-V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doanh nghiệp gia công đàn vừa và nhỏ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133350" indent="0">
              <a:buFont typeface="Arial" panose="020B0604020202020204" pitchFamily="34" charset="0"/>
              <a:buNone/>
            </a:pP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35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0" y="0"/>
            <a:ext cx="12192000" cy="8333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AD30F603-2C38-450E-A0B3-0882D23A5499}"/>
              </a:ext>
            </a:extLst>
          </p:cNvPr>
          <p:cNvSpPr txBox="1"/>
          <p:nvPr/>
        </p:nvSpPr>
        <p:spPr>
          <a:xfrm>
            <a:off x="5639" y="69450"/>
            <a:ext cx="121807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Chiến lược kinh doanh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9887789-3D0F-417D-56BD-A88E4BC6090A}"/>
              </a:ext>
            </a:extLst>
          </p:cNvPr>
          <p:cNvSpPr txBox="1">
            <a:spLocks/>
          </p:cNvSpPr>
          <p:nvPr/>
        </p:nvSpPr>
        <p:spPr>
          <a:xfrm>
            <a:off x="782673" y="1278018"/>
            <a:ext cx="10954056" cy="508805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thiệu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trải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nghiệm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thử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133350" indent="0" algn="just">
              <a:buFont typeface="Arial" panose="020B0604020202020204" pitchFamily="34" charset="0"/>
              <a:buNone/>
            </a:pP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-&gt; </a:t>
            </a:r>
            <a:r>
              <a:rPr lang="vi-VN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Quảng bá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tới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doanh nghiệp</a:t>
            </a:r>
            <a:endParaRPr lang="en-US" sz="3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Hết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doanh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 </a:t>
            </a:r>
            <a:r>
              <a:rPr lang="en-US" sz="3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 Pro 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trả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ty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tục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dùng thử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hỗ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trợ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bảo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3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01854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0" y="0"/>
            <a:ext cx="12192000" cy="8333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AD30F603-2C38-450E-A0B3-0882D23A5499}"/>
              </a:ext>
            </a:extLst>
          </p:cNvPr>
          <p:cNvSpPr txBox="1"/>
          <p:nvPr/>
        </p:nvSpPr>
        <p:spPr>
          <a:xfrm>
            <a:off x="5639" y="69450"/>
            <a:ext cx="121807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Tại sao lựa chọn ứng dụng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3" name="Text Box 12">
            <a:extLst>
              <a:ext uri="{FF2B5EF4-FFF2-40B4-BE49-F238E27FC236}">
                <a16:creationId xmlns:a16="http://schemas.microsoft.com/office/drawing/2014/main" id="{71B50F76-B703-FFDD-5EE6-58ABAB5069F4}"/>
              </a:ext>
            </a:extLst>
          </p:cNvPr>
          <p:cNvSpPr txBox="1"/>
          <p:nvPr/>
        </p:nvSpPr>
        <p:spPr>
          <a:xfrm>
            <a:off x="3282391" y="4603631"/>
            <a:ext cx="2327910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miễn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nâng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Placeholder 3" descr="update">
            <a:extLst>
              <a:ext uri="{FF2B5EF4-FFF2-40B4-BE49-F238E27FC236}">
                <a16:creationId xmlns:a16="http://schemas.microsoft.com/office/drawing/2014/main" id="{1B08280A-8A42-DFAC-8193-C751E983EF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660" y="4603632"/>
            <a:ext cx="2886710" cy="1923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Placeholder 3" descr="C:\Users\December\Downloads\video.pngvideo">
            <a:extLst>
              <a:ext uri="{FF2B5EF4-FFF2-40B4-BE49-F238E27FC236}">
                <a16:creationId xmlns:a16="http://schemas.microsoft.com/office/drawing/2014/main" id="{F4240C20-C6A2-7D06-B1EF-D88AE81FD836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8985922" y="4603631"/>
            <a:ext cx="2864485" cy="1923099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 Box 15">
            <a:extLst>
              <a:ext uri="{FF2B5EF4-FFF2-40B4-BE49-F238E27FC236}">
                <a16:creationId xmlns:a16="http://schemas.microsoft.com/office/drawing/2014/main" id="{176234DC-BFC8-FB97-95AC-CD3C0376FB38}"/>
              </a:ext>
            </a:extLst>
          </p:cNvPr>
          <p:cNvSpPr txBox="1"/>
          <p:nvPr/>
        </p:nvSpPr>
        <p:spPr>
          <a:xfrm>
            <a:off x="6017727" y="4618920"/>
            <a:ext cx="2743199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Cung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video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chương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Box 5">
            <a:extLst>
              <a:ext uri="{FF2B5EF4-FFF2-40B4-BE49-F238E27FC236}">
                <a16:creationId xmlns:a16="http://schemas.microsoft.com/office/drawing/2014/main" id="{4157CDC3-958A-3CDD-7959-407FD92289B2}"/>
              </a:ext>
            </a:extLst>
          </p:cNvPr>
          <p:cNvSpPr txBox="1"/>
          <p:nvPr/>
        </p:nvSpPr>
        <p:spPr>
          <a:xfrm>
            <a:off x="3282391" y="1349687"/>
            <a:ext cx="2327909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100%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nền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tảng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desktop</a:t>
            </a:r>
          </a:p>
          <a:p>
            <a:pPr algn="ct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 descr="user">
            <a:extLst>
              <a:ext uri="{FF2B5EF4-FFF2-40B4-BE49-F238E27FC236}">
                <a16:creationId xmlns:a16="http://schemas.microsoft.com/office/drawing/2014/main" id="{1E79BD57-650B-CBC2-3348-0B4474BB29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85921" y="1323019"/>
            <a:ext cx="2864485" cy="1986179"/>
          </a:xfrm>
          <a:prstGeom prst="rect">
            <a:avLst/>
          </a:prstGeom>
        </p:spPr>
      </p:pic>
      <p:sp>
        <p:nvSpPr>
          <p:cNvPr id="13" name="Text Box 7">
            <a:extLst>
              <a:ext uri="{FF2B5EF4-FFF2-40B4-BE49-F238E27FC236}">
                <a16:creationId xmlns:a16="http://schemas.microsoft.com/office/drawing/2014/main" id="{36E6D260-D646-E42A-5A57-2E95646EA0FE}"/>
              </a:ext>
            </a:extLst>
          </p:cNvPr>
          <p:cNvSpPr txBox="1"/>
          <p:nvPr/>
        </p:nvSpPr>
        <p:spPr>
          <a:xfrm>
            <a:off x="6017726" y="1369838"/>
            <a:ext cx="2743200" cy="19385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phí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6BD642A-4264-2312-097C-51F2758C36A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4817" y="1369839"/>
            <a:ext cx="2866866" cy="190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28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0" y="0"/>
            <a:ext cx="12192000" cy="8333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AD30F603-2C38-450E-A0B3-0882D23A5499}"/>
              </a:ext>
            </a:extLst>
          </p:cNvPr>
          <p:cNvSpPr txBox="1"/>
          <p:nvPr/>
        </p:nvSpPr>
        <p:spPr>
          <a:xfrm>
            <a:off x="5639" y="69450"/>
            <a:ext cx="121807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Hướng phát triển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9887789-3D0F-417D-56BD-A88E4BC6090A}"/>
              </a:ext>
            </a:extLst>
          </p:cNvPr>
          <p:cNvSpPr txBox="1">
            <a:spLocks/>
          </p:cNvSpPr>
          <p:nvPr/>
        </p:nvSpPr>
        <p:spPr>
          <a:xfrm>
            <a:off x="618971" y="2007224"/>
            <a:ext cx="10954056" cy="367692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7160" indent="0">
              <a:spcBef>
                <a:spcPts val="0"/>
              </a:spcBef>
              <a:buClr>
                <a:schemeClr val="accent1"/>
              </a:buClr>
              <a:buSzPts val="1500"/>
              <a:buNone/>
            </a:pPr>
            <a:r>
              <a:rPr lang="en-US" sz="4800" i="0" dirty="0" err="1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Tạo</a:t>
            </a:r>
            <a:r>
              <a:rPr lang="en-US" sz="4800" i="0" dirty="0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4800" i="0" dirty="0" err="1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ra</a:t>
            </a:r>
            <a:r>
              <a:rPr lang="en-US" sz="4800" i="0" dirty="0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4800" i="0" dirty="0" err="1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hệ</a:t>
            </a:r>
            <a:r>
              <a:rPr lang="en-US" sz="4800" i="0" dirty="0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4800" i="0" dirty="0" err="1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sinh</a:t>
            </a:r>
            <a:r>
              <a:rPr lang="en-US" sz="4800" i="0" dirty="0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4800" i="0" dirty="0" err="1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thái</a:t>
            </a:r>
            <a:r>
              <a:rPr lang="en-US" sz="4800" i="0" dirty="0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4800" i="0" dirty="0" err="1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xoay</a:t>
            </a:r>
            <a:r>
              <a:rPr lang="en-US" sz="4800" i="0" dirty="0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4800" i="0" dirty="0" err="1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quanh</a:t>
            </a:r>
            <a:r>
              <a:rPr lang="en-US" sz="4800" i="0" dirty="0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4800" i="0" dirty="0" err="1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ứng</a:t>
            </a:r>
            <a:r>
              <a:rPr lang="en-US" sz="4800" i="0" dirty="0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4800" i="0" dirty="0" err="1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dụng</a:t>
            </a:r>
            <a:r>
              <a:rPr lang="en-US" sz="4800" i="0" dirty="0">
                <a:effectLst/>
                <a:latin typeface="Times New Roman" panose="02020603050405020304" pitchFamily="18" charset="0"/>
                <a:ea typeface="Poppins" panose="00000500000000000000" pitchFamily="2" charset="0"/>
                <a:cs typeface="Times New Roman" panose="02020603050405020304" pitchFamily="18" charset="0"/>
              </a:rPr>
              <a:t> (web, app, ...)</a:t>
            </a:r>
          </a:p>
          <a:p>
            <a:pPr marL="137160" indent="0">
              <a:spcBef>
                <a:spcPts val="0"/>
              </a:spcBef>
              <a:buClr>
                <a:schemeClr val="accent1"/>
              </a:buClr>
              <a:buSzPts val="1500"/>
              <a:buNone/>
            </a:pPr>
            <a:r>
              <a:rPr lang="vi-VN" sz="480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Kết Hợp Công Nghệ AI</a:t>
            </a:r>
          </a:p>
          <a:p>
            <a:pPr marL="137160" indent="0">
              <a:spcBef>
                <a:spcPts val="0"/>
              </a:spcBef>
              <a:buClr>
                <a:schemeClr val="accent1"/>
              </a:buClr>
              <a:buSzPts val="1500"/>
              <a:buNone/>
            </a:pPr>
            <a:r>
              <a:rPr lang="vi-VN" sz="4800" b="0" i="0" dirty="0">
                <a:effectLst/>
                <a:latin typeface="+mj-lt"/>
              </a:rPr>
              <a:t>Tích hợp hệ thống phản hồi và góp ý ngay trong ứng dụng</a:t>
            </a:r>
            <a:endParaRPr lang="vi-VN" sz="4800" dirty="0">
              <a:effectLst/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84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0305B1-6817-4E48-B217-61D8600741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3" name="矩形: 单圆角 2">
            <a:extLst>
              <a:ext uri="{FF2B5EF4-FFF2-40B4-BE49-F238E27FC236}">
                <a16:creationId xmlns:a16="http://schemas.microsoft.com/office/drawing/2014/main" id="{7D13D3D2-0F90-4214-90B0-C7030C61FECA}"/>
              </a:ext>
            </a:extLst>
          </p:cNvPr>
          <p:cNvSpPr/>
          <p:nvPr/>
        </p:nvSpPr>
        <p:spPr>
          <a:xfrm>
            <a:off x="1128096" y="1054100"/>
            <a:ext cx="9997104" cy="4709285"/>
          </a:xfrm>
          <a:prstGeom prst="round1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27976FC-2B4A-434C-B726-161FA482105C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4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382834D-DEBD-442C-BF51-33D4A45072FC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5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AB968ED-526E-4452-89E9-DA7AF24AC4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77091">
            <a:off x="10591577" y="4899293"/>
            <a:ext cx="974732" cy="173099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F438876-30CB-4D00-BE40-BE0FE029F0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88" y="4742599"/>
            <a:ext cx="1561666" cy="156809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ED6C760-6B30-46AF-A6FB-A6208A89F7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3941" y="1001406"/>
            <a:ext cx="1424228" cy="123750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1AC01C0-50AE-466F-BCBC-26E95BE465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761" y="4366311"/>
            <a:ext cx="405665" cy="3582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59BBC80-2FA8-4B88-AA37-3D9E16716320}"/>
              </a:ext>
            </a:extLst>
          </p:cNvPr>
          <p:cNvSpPr txBox="1"/>
          <p:nvPr/>
        </p:nvSpPr>
        <p:spPr>
          <a:xfrm>
            <a:off x="3431357" y="3276527"/>
            <a:ext cx="594831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Lên kế hoạch</a:t>
            </a:r>
            <a:endParaRPr lang="zh-CN" altLang="en-US" sz="48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D439FA5A-EE8F-4849-834D-A52CD9A1B4CD}"/>
              </a:ext>
            </a:extLst>
          </p:cNvPr>
          <p:cNvSpPr txBox="1">
            <a:spLocks/>
          </p:cNvSpPr>
          <p:nvPr/>
        </p:nvSpPr>
        <p:spPr>
          <a:xfrm>
            <a:off x="4381637" y="2641968"/>
            <a:ext cx="3477462" cy="8016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3900" dirty="0">
                <a:solidFill>
                  <a:schemeClr val="bg1">
                    <a:alpha val="81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01</a:t>
            </a:r>
            <a:endParaRPr lang="zh-CN" altLang="en-US" sz="13900" dirty="0">
              <a:solidFill>
                <a:schemeClr val="bg1">
                  <a:alpha val="81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23640C7-9BF8-41C7-98DD-38ED17B03D42}"/>
              </a:ext>
            </a:extLst>
          </p:cNvPr>
          <p:cNvSpPr txBox="1"/>
          <p:nvPr/>
        </p:nvSpPr>
        <p:spPr>
          <a:xfrm>
            <a:off x="3960587" y="1979322"/>
            <a:ext cx="42937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spc="300">
                <a:solidFill>
                  <a:schemeClr val="bg1">
                    <a:lumMod val="50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</a:rPr>
              <a:t>PHASE </a:t>
            </a:r>
            <a:r>
              <a:rPr lang="en-US" altLang="zh-CN" sz="4800" spc="300" dirty="0">
                <a:solidFill>
                  <a:schemeClr val="bg1">
                    <a:lumMod val="50000"/>
                  </a:schemeClr>
                </a:solidFill>
                <a:latin typeface="仓耳玄三M W05" panose="02020400000000000000" pitchFamily="18" charset="-122"/>
                <a:ea typeface="仓耳玄三M W05" panose="02020400000000000000" pitchFamily="18" charset="-122"/>
              </a:rPr>
              <a:t>ONE</a:t>
            </a:r>
            <a:endParaRPr lang="zh-CN" altLang="en-US" sz="4800" spc="300" dirty="0">
              <a:solidFill>
                <a:schemeClr val="bg1">
                  <a:lumMod val="50000"/>
                </a:schemeClr>
              </a:solidFill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9350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-25868" y="322948"/>
            <a:ext cx="12192000" cy="640297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4698A15-91EA-4AAD-8C2E-E6A450DB61E5}"/>
              </a:ext>
            </a:extLst>
          </p:cNvPr>
          <p:cNvSpPr txBox="1"/>
          <p:nvPr/>
        </p:nvSpPr>
        <p:spPr>
          <a:xfrm>
            <a:off x="3638551" y="512776"/>
            <a:ext cx="545915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vi-VN" altLang="zh-CN" sz="36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Kế hoạch thực hiện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2CEA7EF3-8D2F-4F2B-B1C4-955E64AF76E6}"/>
              </a:ext>
            </a:extLst>
          </p:cNvPr>
          <p:cNvSpPr/>
          <p:nvPr/>
        </p:nvSpPr>
        <p:spPr>
          <a:xfrm>
            <a:off x="5638079" y="1781192"/>
            <a:ext cx="711829" cy="711829"/>
          </a:xfrm>
          <a:prstGeom prst="ellipse">
            <a:avLst/>
          </a:prstGeom>
          <a:gradFill flip="none" rotWithShape="1">
            <a:gsLst>
              <a:gs pos="11000">
                <a:srgbClr val="2C60F6"/>
              </a:gs>
              <a:gs pos="100000">
                <a:srgbClr val="C351F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01</a:t>
            </a:r>
            <a:endParaRPr lang="zh-CN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B1ACEB30-CAC8-46DA-9B73-82A83FF85745}"/>
              </a:ext>
            </a:extLst>
          </p:cNvPr>
          <p:cNvSpPr/>
          <p:nvPr/>
        </p:nvSpPr>
        <p:spPr>
          <a:xfrm>
            <a:off x="5638079" y="2613700"/>
            <a:ext cx="711829" cy="711829"/>
          </a:xfrm>
          <a:prstGeom prst="ellipse">
            <a:avLst/>
          </a:prstGeom>
          <a:gradFill flip="none" rotWithShape="1">
            <a:gsLst>
              <a:gs pos="11000">
                <a:srgbClr val="2C60F6"/>
              </a:gs>
              <a:gs pos="100000">
                <a:srgbClr val="C351F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02</a:t>
            </a:r>
            <a:endParaRPr lang="zh-CN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CECD7DD2-7AA3-4C75-8787-0A26545C92D4}"/>
              </a:ext>
            </a:extLst>
          </p:cNvPr>
          <p:cNvSpPr/>
          <p:nvPr/>
        </p:nvSpPr>
        <p:spPr>
          <a:xfrm>
            <a:off x="5660746" y="3522627"/>
            <a:ext cx="711829" cy="711829"/>
          </a:xfrm>
          <a:prstGeom prst="ellipse">
            <a:avLst/>
          </a:prstGeom>
          <a:gradFill flip="none" rotWithShape="1">
            <a:gsLst>
              <a:gs pos="11000">
                <a:srgbClr val="2C60F6"/>
              </a:gs>
              <a:gs pos="100000">
                <a:srgbClr val="C351F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03</a:t>
            </a:r>
            <a:endParaRPr lang="zh-CN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9134E9EE-7DBE-47EE-ACD6-51F404713780}"/>
              </a:ext>
            </a:extLst>
          </p:cNvPr>
          <p:cNvSpPr/>
          <p:nvPr/>
        </p:nvSpPr>
        <p:spPr>
          <a:xfrm>
            <a:off x="5638079" y="4443616"/>
            <a:ext cx="711829" cy="711829"/>
          </a:xfrm>
          <a:prstGeom prst="ellipse">
            <a:avLst/>
          </a:prstGeom>
          <a:gradFill flip="none" rotWithShape="1">
            <a:gsLst>
              <a:gs pos="11000">
                <a:srgbClr val="2C60F6"/>
              </a:gs>
              <a:gs pos="100000">
                <a:srgbClr val="C351F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04</a:t>
            </a:r>
            <a:endParaRPr lang="zh-CN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4FBB66A1-0861-434D-9A8C-E2BA31477FA5}"/>
              </a:ext>
            </a:extLst>
          </p:cNvPr>
          <p:cNvGrpSpPr/>
          <p:nvPr/>
        </p:nvGrpSpPr>
        <p:grpSpPr>
          <a:xfrm>
            <a:off x="339467" y="1578989"/>
            <a:ext cx="4435733" cy="4435733"/>
            <a:chOff x="339467" y="1578989"/>
            <a:chExt cx="4435733" cy="4435733"/>
          </a:xfrm>
        </p:grpSpPr>
        <p:sp>
          <p:nvSpPr>
            <p:cNvPr id="32" name="弧形 31">
              <a:extLst>
                <a:ext uri="{FF2B5EF4-FFF2-40B4-BE49-F238E27FC236}">
                  <a16:creationId xmlns:a16="http://schemas.microsoft.com/office/drawing/2014/main" id="{0A7C5B40-790F-44F3-AD4C-289FFD2C35E6}"/>
                </a:ext>
              </a:extLst>
            </p:cNvPr>
            <p:cNvSpPr/>
            <p:nvPr/>
          </p:nvSpPr>
          <p:spPr>
            <a:xfrm>
              <a:off x="339467" y="1578989"/>
              <a:ext cx="4435733" cy="4435733"/>
            </a:xfrm>
            <a:prstGeom prst="arc">
              <a:avLst>
                <a:gd name="adj1" fmla="val 14509347"/>
                <a:gd name="adj2" fmla="val 6902436"/>
              </a:avLst>
            </a:prstGeom>
            <a:ln w="127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8C7AF00D-13A1-4FE8-B724-4B17013B2B27}"/>
                </a:ext>
              </a:extLst>
            </p:cNvPr>
            <p:cNvSpPr/>
            <p:nvPr/>
          </p:nvSpPr>
          <p:spPr>
            <a:xfrm>
              <a:off x="1482657" y="1747674"/>
              <a:ext cx="161993" cy="1619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F0D9A573-C0A0-4C3C-807C-E1E5B8A1E062}"/>
                </a:ext>
              </a:extLst>
            </p:cNvPr>
            <p:cNvSpPr/>
            <p:nvPr/>
          </p:nvSpPr>
          <p:spPr>
            <a:xfrm>
              <a:off x="1482657" y="5691024"/>
              <a:ext cx="161993" cy="16199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79510207-3B9E-4354-84A1-E4CF2B4F5AC0}"/>
              </a:ext>
            </a:extLst>
          </p:cNvPr>
          <p:cNvCxnSpPr>
            <a:cxnSpLocks/>
            <a:endCxn id="33" idx="2"/>
          </p:cNvCxnSpPr>
          <p:nvPr/>
        </p:nvCxnSpPr>
        <p:spPr>
          <a:xfrm flipV="1">
            <a:off x="4102730" y="2137107"/>
            <a:ext cx="1535349" cy="18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D9E4AC3D-B076-4166-B954-34FC2E03C4C4}"/>
              </a:ext>
            </a:extLst>
          </p:cNvPr>
          <p:cNvCxnSpPr>
            <a:cxnSpLocks/>
            <a:stCxn id="45" idx="6"/>
            <a:endCxn id="37" idx="2"/>
          </p:cNvCxnSpPr>
          <p:nvPr/>
        </p:nvCxnSpPr>
        <p:spPr>
          <a:xfrm>
            <a:off x="4733414" y="2966681"/>
            <a:ext cx="904665" cy="2934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D86080DD-A95A-4965-8A4F-644E62ECABD4}"/>
              </a:ext>
            </a:extLst>
          </p:cNvPr>
          <p:cNvCxnSpPr>
            <a:cxnSpLocks/>
          </p:cNvCxnSpPr>
          <p:nvPr/>
        </p:nvCxnSpPr>
        <p:spPr>
          <a:xfrm>
            <a:off x="4826014" y="3890603"/>
            <a:ext cx="812065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6DA716C8-8E9C-44E5-B762-2EBCEE2494A3}"/>
              </a:ext>
            </a:extLst>
          </p:cNvPr>
          <p:cNvCxnSpPr>
            <a:cxnSpLocks/>
            <a:stCxn id="47" idx="2"/>
          </p:cNvCxnSpPr>
          <p:nvPr/>
        </p:nvCxnSpPr>
        <p:spPr>
          <a:xfrm>
            <a:off x="4370942" y="4814465"/>
            <a:ext cx="1267137" cy="4632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>
            <a:extLst>
              <a:ext uri="{FF2B5EF4-FFF2-40B4-BE49-F238E27FC236}">
                <a16:creationId xmlns:a16="http://schemas.microsoft.com/office/drawing/2014/main" id="{4E2032CF-56AE-4E18-A929-B50D28C60005}"/>
              </a:ext>
            </a:extLst>
          </p:cNvPr>
          <p:cNvSpPr txBox="1"/>
          <p:nvPr/>
        </p:nvSpPr>
        <p:spPr>
          <a:xfrm>
            <a:off x="6661391" y="1835756"/>
            <a:ext cx="47376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500"/>
              </a:spcAft>
            </a:pPr>
            <a:r>
              <a:rPr lang="vi-VN" sz="2800" dirty="0">
                <a:solidFill>
                  <a:srgbClr val="18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 hiểu nghiệp vụ</a:t>
            </a:r>
            <a:endParaRPr lang="en-US" sz="2800" dirty="0">
              <a:solidFill>
                <a:srgbClr val="18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E9995732-7B4A-471D-A132-CBD4141207BD}"/>
              </a:ext>
            </a:extLst>
          </p:cNvPr>
          <p:cNvSpPr txBox="1"/>
          <p:nvPr/>
        </p:nvSpPr>
        <p:spPr>
          <a:xfrm>
            <a:off x="6705034" y="2632126"/>
            <a:ext cx="47376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500"/>
              </a:spcAft>
            </a:pPr>
            <a:r>
              <a:rPr lang="vi-VN" sz="2800" dirty="0">
                <a:solidFill>
                  <a:srgbClr val="18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 tích yêu cầu</a:t>
            </a:r>
            <a:endParaRPr lang="en-US" sz="2800" dirty="0">
              <a:solidFill>
                <a:srgbClr val="18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2C124D09-DD40-4B07-AEB4-32A917F1C6B2}"/>
              </a:ext>
            </a:extLst>
          </p:cNvPr>
          <p:cNvSpPr txBox="1"/>
          <p:nvPr/>
        </p:nvSpPr>
        <p:spPr>
          <a:xfrm>
            <a:off x="6768962" y="4548788"/>
            <a:ext cx="47376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500"/>
              </a:spcAft>
            </a:pPr>
            <a:r>
              <a:rPr lang="vi-VN" sz="2800" dirty="0">
                <a:solidFill>
                  <a:srgbClr val="18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Lập trình</a:t>
            </a:r>
            <a:endParaRPr lang="en-US" sz="2800" dirty="0">
              <a:solidFill>
                <a:srgbClr val="18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DFD96439-4488-48B0-B8EB-50BB0EF76914}"/>
              </a:ext>
            </a:extLst>
          </p:cNvPr>
          <p:cNvSpPr txBox="1"/>
          <p:nvPr/>
        </p:nvSpPr>
        <p:spPr>
          <a:xfrm>
            <a:off x="6705035" y="3536364"/>
            <a:ext cx="473766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500"/>
              </a:spcAft>
            </a:pPr>
            <a:r>
              <a:rPr lang="vi-VN" sz="2800" dirty="0">
                <a:solidFill>
                  <a:srgbClr val="18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 kế hệ thống</a:t>
            </a:r>
            <a:endParaRPr lang="en-US" sz="2800" dirty="0">
              <a:solidFill>
                <a:srgbClr val="18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7CE88A6E-6A4A-47A1-9A55-C7F6275BB02E}"/>
              </a:ext>
            </a:extLst>
          </p:cNvPr>
          <p:cNvSpPr txBox="1"/>
          <p:nvPr/>
        </p:nvSpPr>
        <p:spPr>
          <a:xfrm>
            <a:off x="1418042" y="3240365"/>
            <a:ext cx="2420465" cy="453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000"/>
              </a:lnSpc>
            </a:pPr>
            <a:r>
              <a:rPr lang="vi-VN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Kế hoạch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2CB327A9-9A10-455F-BD21-F35DEEAC24CF}"/>
              </a:ext>
            </a:extLst>
          </p:cNvPr>
          <p:cNvGrpSpPr/>
          <p:nvPr/>
        </p:nvGrpSpPr>
        <p:grpSpPr>
          <a:xfrm>
            <a:off x="1482657" y="4237673"/>
            <a:ext cx="830285" cy="130618"/>
            <a:chOff x="1537494" y="3468409"/>
            <a:chExt cx="830285" cy="130618"/>
          </a:xfrm>
          <a:gradFill>
            <a:gsLst>
              <a:gs pos="11000">
                <a:srgbClr val="2C60F6"/>
              </a:gs>
              <a:gs pos="100000">
                <a:srgbClr val="C351F7"/>
              </a:gs>
            </a:gsLst>
            <a:lin ang="2700000" scaled="1"/>
          </a:gradFill>
        </p:grpSpPr>
        <p:sp>
          <p:nvSpPr>
            <p:cNvPr id="80" name="椭圆 79">
              <a:extLst>
                <a:ext uri="{FF2B5EF4-FFF2-40B4-BE49-F238E27FC236}">
                  <a16:creationId xmlns:a16="http://schemas.microsoft.com/office/drawing/2014/main" id="{EB2F033B-E820-4DF2-B95D-002B245E7336}"/>
                </a:ext>
              </a:extLst>
            </p:cNvPr>
            <p:cNvSpPr/>
            <p:nvPr/>
          </p:nvSpPr>
          <p:spPr>
            <a:xfrm>
              <a:off x="1537494" y="3474408"/>
              <a:ext cx="124619" cy="124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621E4014-758D-4662-B1CB-075F3DDD2FA9}"/>
                </a:ext>
              </a:extLst>
            </p:cNvPr>
            <p:cNvSpPr/>
            <p:nvPr/>
          </p:nvSpPr>
          <p:spPr>
            <a:xfrm>
              <a:off x="1773237" y="3471047"/>
              <a:ext cx="124619" cy="124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>
              <a:extLst>
                <a:ext uri="{FF2B5EF4-FFF2-40B4-BE49-F238E27FC236}">
                  <a16:creationId xmlns:a16="http://schemas.microsoft.com/office/drawing/2014/main" id="{656924FC-D9E1-4C7C-9C5E-1819F4ED4E82}"/>
                </a:ext>
              </a:extLst>
            </p:cNvPr>
            <p:cNvSpPr/>
            <p:nvPr/>
          </p:nvSpPr>
          <p:spPr>
            <a:xfrm>
              <a:off x="2007417" y="3471770"/>
              <a:ext cx="124619" cy="124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椭圆 85">
              <a:extLst>
                <a:ext uri="{FF2B5EF4-FFF2-40B4-BE49-F238E27FC236}">
                  <a16:creationId xmlns:a16="http://schemas.microsoft.com/office/drawing/2014/main" id="{6DE12A3B-0E4A-4AEA-8422-4FC1274F646F}"/>
                </a:ext>
              </a:extLst>
            </p:cNvPr>
            <p:cNvSpPr/>
            <p:nvPr/>
          </p:nvSpPr>
          <p:spPr>
            <a:xfrm>
              <a:off x="2243160" y="3468409"/>
              <a:ext cx="124619" cy="124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椭圆 42">
            <a:extLst>
              <a:ext uri="{FF2B5EF4-FFF2-40B4-BE49-F238E27FC236}">
                <a16:creationId xmlns:a16="http://schemas.microsoft.com/office/drawing/2014/main" id="{B10AC238-5DF6-45A0-A6C9-E80D50507FDA}"/>
              </a:ext>
            </a:extLst>
          </p:cNvPr>
          <p:cNvSpPr/>
          <p:nvPr/>
        </p:nvSpPr>
        <p:spPr>
          <a:xfrm>
            <a:off x="3861367" y="2013172"/>
            <a:ext cx="254984" cy="254984"/>
          </a:xfrm>
          <a:prstGeom prst="ellipse">
            <a:avLst/>
          </a:prstGeom>
          <a:gradFill flip="none" rotWithShape="1">
            <a:gsLst>
              <a:gs pos="11000">
                <a:srgbClr val="2C60F6"/>
              </a:gs>
              <a:gs pos="100000">
                <a:srgbClr val="C351F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BDFF3482-C83D-4074-9C9C-5DF164E37037}"/>
              </a:ext>
            </a:extLst>
          </p:cNvPr>
          <p:cNvSpPr/>
          <p:nvPr/>
        </p:nvSpPr>
        <p:spPr>
          <a:xfrm>
            <a:off x="4478430" y="2839189"/>
            <a:ext cx="254984" cy="254984"/>
          </a:xfrm>
          <a:prstGeom prst="ellipse">
            <a:avLst/>
          </a:prstGeom>
          <a:gradFill flip="none" rotWithShape="1">
            <a:gsLst>
              <a:gs pos="11000">
                <a:srgbClr val="2C60F6"/>
              </a:gs>
              <a:gs pos="100000">
                <a:srgbClr val="C351F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BFA03D0E-33EF-4BCE-BAED-8916461D5190}"/>
              </a:ext>
            </a:extLst>
          </p:cNvPr>
          <p:cNvSpPr/>
          <p:nvPr/>
        </p:nvSpPr>
        <p:spPr>
          <a:xfrm>
            <a:off x="4370942" y="4686973"/>
            <a:ext cx="254984" cy="254984"/>
          </a:xfrm>
          <a:prstGeom prst="ellipse">
            <a:avLst/>
          </a:prstGeom>
          <a:gradFill flip="none" rotWithShape="1">
            <a:gsLst>
              <a:gs pos="11000">
                <a:srgbClr val="2C60F6"/>
              </a:gs>
              <a:gs pos="100000">
                <a:srgbClr val="C351F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83AFE215-E697-4296-94AA-D784E8A8BAEC}"/>
              </a:ext>
            </a:extLst>
          </p:cNvPr>
          <p:cNvSpPr/>
          <p:nvPr/>
        </p:nvSpPr>
        <p:spPr>
          <a:xfrm>
            <a:off x="4644085" y="3763111"/>
            <a:ext cx="254984" cy="254984"/>
          </a:xfrm>
          <a:prstGeom prst="ellipse">
            <a:avLst/>
          </a:prstGeom>
          <a:gradFill flip="none" rotWithShape="1">
            <a:gsLst>
              <a:gs pos="11000">
                <a:srgbClr val="2C60F6"/>
              </a:gs>
              <a:gs pos="100000">
                <a:srgbClr val="C351F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40">
            <a:extLst>
              <a:ext uri="{FF2B5EF4-FFF2-40B4-BE49-F238E27FC236}">
                <a16:creationId xmlns:a16="http://schemas.microsoft.com/office/drawing/2014/main" id="{07B5B15A-0785-84B1-EA82-59D0A764FA43}"/>
              </a:ext>
            </a:extLst>
          </p:cNvPr>
          <p:cNvSpPr/>
          <p:nvPr/>
        </p:nvSpPr>
        <p:spPr>
          <a:xfrm>
            <a:off x="5575867" y="5326082"/>
            <a:ext cx="711829" cy="711829"/>
          </a:xfrm>
          <a:prstGeom prst="ellipse">
            <a:avLst/>
          </a:prstGeom>
          <a:gradFill flip="none" rotWithShape="1">
            <a:gsLst>
              <a:gs pos="11000">
                <a:srgbClr val="2C60F6"/>
              </a:gs>
              <a:gs pos="100000">
                <a:srgbClr val="C351F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05</a:t>
            </a:r>
            <a:endParaRPr lang="zh-CN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cxnSp>
        <p:nvCxnSpPr>
          <p:cNvPr id="6" name="直接连接符 59">
            <a:extLst>
              <a:ext uri="{FF2B5EF4-FFF2-40B4-BE49-F238E27FC236}">
                <a16:creationId xmlns:a16="http://schemas.microsoft.com/office/drawing/2014/main" id="{853FFAC9-2D30-A65C-C3BD-213EF25F1CBA}"/>
              </a:ext>
            </a:extLst>
          </p:cNvPr>
          <p:cNvCxnSpPr>
            <a:cxnSpLocks/>
            <a:stCxn id="10" idx="2"/>
            <a:endCxn id="4" idx="2"/>
          </p:cNvCxnSpPr>
          <p:nvPr/>
        </p:nvCxnSpPr>
        <p:spPr>
          <a:xfrm flipV="1">
            <a:off x="3567951" y="5681997"/>
            <a:ext cx="2007916" cy="14934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1">
            <a:extLst>
              <a:ext uri="{FF2B5EF4-FFF2-40B4-BE49-F238E27FC236}">
                <a16:creationId xmlns:a16="http://schemas.microsoft.com/office/drawing/2014/main" id="{73F6AC86-7255-8F74-1915-CAEA6BB22289}"/>
              </a:ext>
            </a:extLst>
          </p:cNvPr>
          <p:cNvSpPr txBox="1"/>
          <p:nvPr/>
        </p:nvSpPr>
        <p:spPr>
          <a:xfrm>
            <a:off x="6814020" y="5370501"/>
            <a:ext cx="47376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spcAft>
                <a:spcPts val="500"/>
              </a:spcAft>
            </a:pPr>
            <a:r>
              <a:rPr lang="vi-VN" sz="2800" dirty="0">
                <a:solidFill>
                  <a:srgbClr val="18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 thử hệ thống</a:t>
            </a:r>
            <a:endParaRPr lang="en-US" sz="2800" dirty="0">
              <a:solidFill>
                <a:srgbClr val="18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椭圆 46">
            <a:extLst>
              <a:ext uri="{FF2B5EF4-FFF2-40B4-BE49-F238E27FC236}">
                <a16:creationId xmlns:a16="http://schemas.microsoft.com/office/drawing/2014/main" id="{5B058EF1-85F9-C965-149A-0AE73F9F4B93}"/>
              </a:ext>
            </a:extLst>
          </p:cNvPr>
          <p:cNvSpPr/>
          <p:nvPr/>
        </p:nvSpPr>
        <p:spPr>
          <a:xfrm>
            <a:off x="3567951" y="5569439"/>
            <a:ext cx="254984" cy="254984"/>
          </a:xfrm>
          <a:prstGeom prst="ellipse">
            <a:avLst/>
          </a:prstGeom>
          <a:gradFill flip="none" rotWithShape="1">
            <a:gsLst>
              <a:gs pos="11000">
                <a:srgbClr val="2C60F6"/>
              </a:gs>
              <a:gs pos="100000">
                <a:srgbClr val="C351F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9931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0305B1-6817-4E48-B217-61D8600741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3" name="矩形: 单圆角 2">
            <a:extLst>
              <a:ext uri="{FF2B5EF4-FFF2-40B4-BE49-F238E27FC236}">
                <a16:creationId xmlns:a16="http://schemas.microsoft.com/office/drawing/2014/main" id="{7D13D3D2-0F90-4214-90B0-C7030C61FECA}"/>
              </a:ext>
            </a:extLst>
          </p:cNvPr>
          <p:cNvSpPr/>
          <p:nvPr/>
        </p:nvSpPr>
        <p:spPr>
          <a:xfrm>
            <a:off x="1128096" y="1054100"/>
            <a:ext cx="9997104" cy="4709285"/>
          </a:xfrm>
          <a:prstGeom prst="round1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27976FC-2B4A-434C-B726-161FA482105C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4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F382834D-DEBD-442C-BF51-33D4A45072FC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5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4AB968ED-526E-4452-89E9-DA7AF24AC44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77091">
            <a:off x="10591577" y="4899293"/>
            <a:ext cx="974732" cy="173099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3F438876-30CB-4D00-BE40-BE0FE029F03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88" y="4742599"/>
            <a:ext cx="1561666" cy="1568093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8ED6C760-6B30-46AF-A6FB-A6208A89F7E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3941" y="1001406"/>
            <a:ext cx="1424228" cy="1237504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B1AC01C0-50AE-466F-BCBC-26E95BE465B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761" y="4366311"/>
            <a:ext cx="405665" cy="35825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59BBC80-2FA8-4B88-AA37-3D9E16716320}"/>
              </a:ext>
            </a:extLst>
          </p:cNvPr>
          <p:cNvSpPr txBox="1"/>
          <p:nvPr/>
        </p:nvSpPr>
        <p:spPr>
          <a:xfrm>
            <a:off x="3311072" y="3207433"/>
            <a:ext cx="561859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b="1" spc="3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Phân tích</a:t>
            </a:r>
            <a:endParaRPr lang="zh-CN" altLang="en-US" sz="48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D439FA5A-EE8F-4849-834D-A52CD9A1B4CD}"/>
              </a:ext>
            </a:extLst>
          </p:cNvPr>
          <p:cNvSpPr txBox="1">
            <a:spLocks/>
          </p:cNvSpPr>
          <p:nvPr/>
        </p:nvSpPr>
        <p:spPr>
          <a:xfrm>
            <a:off x="4381637" y="2641968"/>
            <a:ext cx="3477462" cy="80165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3900" dirty="0">
                <a:solidFill>
                  <a:schemeClr val="bg1">
                    <a:alpha val="81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仓耳玄三M W05" panose="02020400000000000000" pitchFamily="18" charset="-122"/>
                <a:ea typeface="仓耳玄三M W05" panose="02020400000000000000" pitchFamily="18" charset="-122"/>
              </a:rPr>
              <a:t>02</a:t>
            </a:r>
            <a:endParaRPr lang="zh-CN" altLang="en-US" sz="13900" dirty="0">
              <a:solidFill>
                <a:schemeClr val="bg1">
                  <a:alpha val="81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仓耳玄三M W05" panose="02020400000000000000" pitchFamily="18" charset="-122"/>
              <a:ea typeface="仓耳玄三M W05" panose="02020400000000000000" pitchFamily="18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23640C7-9BF8-41C7-98DD-38ED17B03D42}"/>
              </a:ext>
            </a:extLst>
          </p:cNvPr>
          <p:cNvSpPr txBox="1"/>
          <p:nvPr/>
        </p:nvSpPr>
        <p:spPr>
          <a:xfrm>
            <a:off x="3949114" y="2064172"/>
            <a:ext cx="429377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4800" spc="30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PHASE </a:t>
            </a:r>
            <a:r>
              <a:rPr lang="en-US" altLang="zh-CN" sz="4800" spc="3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TWO</a:t>
            </a:r>
            <a:endParaRPr lang="zh-CN" altLang="en-US" sz="4800" spc="300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458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25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75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12" grpId="0" animBg="1"/>
      <p:bldP spid="5" grpId="0"/>
      <p:bldP spid="21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4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5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0" y="0"/>
            <a:ext cx="12192000" cy="6463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4698A15-91EA-4AAD-8C2E-E6A450DB61E5}"/>
              </a:ext>
            </a:extLst>
          </p:cNvPr>
          <p:cNvSpPr txBox="1"/>
          <p:nvPr/>
        </p:nvSpPr>
        <p:spPr>
          <a:xfrm>
            <a:off x="1944205" y="-40306"/>
            <a:ext cx="8445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UC Diagram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4313BEE-9DEF-7967-BA0A-F9FE6DC278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 flipH="1" flipV="1">
            <a:off x="105947" y="892408"/>
            <a:ext cx="12080414" cy="563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45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-5639" y="0"/>
            <a:ext cx="12192000" cy="64633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AD30F603-2C38-450E-A0B3-0882D23A5499}"/>
              </a:ext>
            </a:extLst>
          </p:cNvPr>
          <p:cNvSpPr txBox="1"/>
          <p:nvPr/>
        </p:nvSpPr>
        <p:spPr>
          <a:xfrm>
            <a:off x="1993900" y="38798"/>
            <a:ext cx="8445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UC </a:t>
            </a:r>
            <a:r>
              <a:rPr lang="vi-VN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Chấm công thợ làm đàn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C966A2-E9D9-B055-602F-4A67FFBF60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2810" y="1118481"/>
            <a:ext cx="5068007" cy="50965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41DEFDA-9A23-080C-D30B-8EA07CDFD4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126" y="760456"/>
            <a:ext cx="4896533" cy="605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39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0" y="0"/>
            <a:ext cx="12192000" cy="7755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AD30F603-2C38-450E-A0B3-0882D23A5499}"/>
              </a:ext>
            </a:extLst>
          </p:cNvPr>
          <p:cNvSpPr txBox="1"/>
          <p:nvPr/>
        </p:nvSpPr>
        <p:spPr>
          <a:xfrm>
            <a:off x="1993900" y="38798"/>
            <a:ext cx="84455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Activity </a:t>
            </a:r>
            <a:r>
              <a:rPr lang="vi-VN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Chấm công thợ làm đàn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2" name="Image3.png">
            <a:extLst>
              <a:ext uri="{FF2B5EF4-FFF2-40B4-BE49-F238E27FC236}">
                <a16:creationId xmlns:a16="http://schemas.microsoft.com/office/drawing/2014/main" id="{AE147186-21BB-DDC6-9BD5-ADA29D644E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7033" y="905093"/>
            <a:ext cx="10618001" cy="595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989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D609F94-54C5-465F-A8F7-EF60F5D43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9" y="0"/>
            <a:ext cx="12180722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4A7E1C29-B6FB-4C45-BCEE-0DC63D7A4F5B}"/>
              </a:ext>
            </a:extLst>
          </p:cNvPr>
          <p:cNvSpPr/>
          <p:nvPr/>
        </p:nvSpPr>
        <p:spPr>
          <a:xfrm>
            <a:off x="3867150" y="5127010"/>
            <a:ext cx="8324849" cy="1730990"/>
          </a:xfrm>
          <a:prstGeom prst="rect">
            <a:avLst/>
          </a:prstGeom>
          <a:blipFill dpi="0" rotWithShape="1">
            <a:blip r:embed="rId3">
              <a:alphaModFix amt="28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E0781BFF-6F52-43F8-B02C-A24DDC4FA645}"/>
              </a:ext>
            </a:extLst>
          </p:cNvPr>
          <p:cNvSpPr/>
          <p:nvPr/>
        </p:nvSpPr>
        <p:spPr>
          <a:xfrm>
            <a:off x="0" y="0"/>
            <a:ext cx="8153400" cy="3657343"/>
          </a:xfrm>
          <a:prstGeom prst="rect">
            <a:avLst/>
          </a:prstGeom>
          <a:blipFill>
            <a:blip r:embed="rId4">
              <a:alphaModFix amt="28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59E273C-6CA5-4DDB-AC54-ECE8900E7550}"/>
              </a:ext>
            </a:extLst>
          </p:cNvPr>
          <p:cNvSpPr/>
          <p:nvPr/>
        </p:nvSpPr>
        <p:spPr>
          <a:xfrm>
            <a:off x="0" y="0"/>
            <a:ext cx="3273246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sx="101000" sy="101000" algn="ctr" rotWithShape="0">
              <a:prstClr val="black">
                <a:alpha val="2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AD30F603-2C38-450E-A0B3-0882D23A5499}"/>
              </a:ext>
            </a:extLst>
          </p:cNvPr>
          <p:cNvSpPr txBox="1"/>
          <p:nvPr/>
        </p:nvSpPr>
        <p:spPr>
          <a:xfrm>
            <a:off x="-119863" y="2331409"/>
            <a:ext cx="339310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Sequence </a:t>
            </a:r>
            <a:r>
              <a:rPr lang="vi-VN" altLang="zh-CN" sz="3600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ea typeface="仓耳玄三M W05" panose="02020400000000000000" pitchFamily="18" charset="-122"/>
                <a:cs typeface="Times New Roman" panose="02020603050405020304" pitchFamily="18" charset="0"/>
              </a:rPr>
              <a:t>Chấm công thợ làm đàn</a:t>
            </a:r>
            <a:endParaRPr lang="zh-CN" altLang="en-US" sz="3600" b="1" spc="300" dirty="0">
              <a:solidFill>
                <a:schemeClr val="tx1">
                  <a:lumMod val="75000"/>
                  <a:lumOff val="25000"/>
                </a:schemeClr>
              </a:solidFill>
              <a:latin typeface="Times New Roman" panose="02020603050405020304" pitchFamily="18" charset="0"/>
              <a:ea typeface="仓耳玄三M W05" panose="02020400000000000000" pitchFamily="18" charset="-122"/>
              <a:cs typeface="Times New Roman" panose="02020603050405020304" pitchFamily="18" charset="0"/>
            </a:endParaRPr>
          </a:p>
        </p:txBody>
      </p:sp>
      <p:pic>
        <p:nvPicPr>
          <p:cNvPr id="6" name="Image0.png">
            <a:extLst>
              <a:ext uri="{FF2B5EF4-FFF2-40B4-BE49-F238E27FC236}">
                <a16:creationId xmlns:a16="http://schemas.microsoft.com/office/drawing/2014/main" id="{81741227-217C-0FA8-5259-D02F2C42A5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67150" y="17619"/>
            <a:ext cx="7433407" cy="717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220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4752</TotalTime>
  <Words>574</Words>
  <Application>Microsoft Office PowerPoint</Application>
  <PresentationFormat>Widescreen</PresentationFormat>
  <Paragraphs>108</Paragraphs>
  <Slides>29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Bahnschrift</vt:lpstr>
      <vt:lpstr>DengXian</vt:lpstr>
      <vt:lpstr>Times New Roman</vt:lpstr>
      <vt:lpstr>仓耳玄三M W05</vt:lpstr>
      <vt:lpstr>Poppins</vt:lpstr>
      <vt:lpstr>DengXian Light</vt:lpstr>
      <vt:lpstr>Arial</vt:lpstr>
      <vt:lpstr>Office 主题​​</vt:lpstr>
      <vt:lpstr>PowerPoint Presentation</vt:lpstr>
      <vt:lpstr>01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张 建春</dc:creator>
  <cp:lastModifiedBy>Vũ Nguyễn Minh Đức</cp:lastModifiedBy>
  <cp:revision>246</cp:revision>
  <dcterms:created xsi:type="dcterms:W3CDTF">2020-09-13T12:17:33Z</dcterms:created>
  <dcterms:modified xsi:type="dcterms:W3CDTF">2023-12-14T17:50:52Z</dcterms:modified>
</cp:coreProperties>
</file>

<file path=docProps/thumbnail.jpeg>
</file>